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Poppins"/>
      <p:regular r:id="rId23"/>
      <p:bold r:id="rId24"/>
      <p:italic r:id="rId25"/>
      <p:boldItalic r:id="rId26"/>
    </p:embeddedFont>
    <p:embeddedFont>
      <p:font typeface="Montserrat"/>
      <p:regular r:id="rId27"/>
      <p:bold r:id="rId28"/>
      <p:italic r:id="rId29"/>
      <p:boldItalic r:id="rId30"/>
    </p:embeddedFont>
    <p:embeddedFont>
      <p:font typeface="Poppins Light"/>
      <p:regular r:id="rId31"/>
      <p:bold r:id="rId32"/>
      <p:italic r:id="rId33"/>
      <p:boldItalic r:id="rId34"/>
    </p:embeddedFont>
    <p:embeddedFont>
      <p:font typeface="Helvetica Neue"/>
      <p:regular r:id="rId35"/>
      <p:bold r:id="rId36"/>
      <p:italic r:id="rId37"/>
      <p:boldItalic r:id="rId38"/>
    </p:embeddedFont>
    <p:embeddedFont>
      <p:font typeface="Helvetica Neue Light"/>
      <p:regular r:id="rId39"/>
      <p:bold r:id="rId40"/>
      <p:italic r:id="rId41"/>
      <p:boldItalic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HelveticaNeueLight-bold.fntdata"/><Relationship Id="rId20" Type="http://schemas.openxmlformats.org/officeDocument/2006/relationships/slide" Target="slides/slide15.xml"/><Relationship Id="rId42" Type="http://schemas.openxmlformats.org/officeDocument/2006/relationships/font" Target="fonts/HelveticaNeueLight-boldItalic.fntdata"/><Relationship Id="rId41" Type="http://schemas.openxmlformats.org/officeDocument/2006/relationships/font" Target="fonts/HelveticaNeueLight-italic.fnt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Poppins-bold.fntdata"/><Relationship Id="rId23" Type="http://schemas.openxmlformats.org/officeDocument/2006/relationships/font" Target="fonts/Poppins-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Poppins-boldItalic.fntdata"/><Relationship Id="rId25" Type="http://schemas.openxmlformats.org/officeDocument/2006/relationships/font" Target="fonts/Poppins-italic.fntdata"/><Relationship Id="rId28" Type="http://schemas.openxmlformats.org/officeDocument/2006/relationships/font" Target="fonts/Montserrat-bold.fntdata"/><Relationship Id="rId27" Type="http://schemas.openxmlformats.org/officeDocument/2006/relationships/font" Target="fonts/Montserrat-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ontserrat-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PoppinsLight-regular.fntdata"/><Relationship Id="rId30" Type="http://schemas.openxmlformats.org/officeDocument/2006/relationships/font" Target="fonts/Montserrat-boldItalic.fntdata"/><Relationship Id="rId11" Type="http://schemas.openxmlformats.org/officeDocument/2006/relationships/slide" Target="slides/slide6.xml"/><Relationship Id="rId33" Type="http://schemas.openxmlformats.org/officeDocument/2006/relationships/font" Target="fonts/PoppinsLight-italic.fntdata"/><Relationship Id="rId10" Type="http://schemas.openxmlformats.org/officeDocument/2006/relationships/slide" Target="slides/slide5.xml"/><Relationship Id="rId32" Type="http://schemas.openxmlformats.org/officeDocument/2006/relationships/font" Target="fonts/PoppinsLight-bold.fntdata"/><Relationship Id="rId13" Type="http://schemas.openxmlformats.org/officeDocument/2006/relationships/slide" Target="slides/slide8.xml"/><Relationship Id="rId35" Type="http://schemas.openxmlformats.org/officeDocument/2006/relationships/font" Target="fonts/HelveticaNeue-regular.fntdata"/><Relationship Id="rId12" Type="http://schemas.openxmlformats.org/officeDocument/2006/relationships/slide" Target="slides/slide7.xml"/><Relationship Id="rId34" Type="http://schemas.openxmlformats.org/officeDocument/2006/relationships/font" Target="fonts/PoppinsLight-boldItalic.fntdata"/><Relationship Id="rId15" Type="http://schemas.openxmlformats.org/officeDocument/2006/relationships/slide" Target="slides/slide10.xml"/><Relationship Id="rId37" Type="http://schemas.openxmlformats.org/officeDocument/2006/relationships/font" Target="fonts/HelveticaNeue-italic.fntdata"/><Relationship Id="rId14" Type="http://schemas.openxmlformats.org/officeDocument/2006/relationships/slide" Target="slides/slide9.xml"/><Relationship Id="rId36" Type="http://schemas.openxmlformats.org/officeDocument/2006/relationships/font" Target="fonts/HelveticaNeue-bold.fntdata"/><Relationship Id="rId17" Type="http://schemas.openxmlformats.org/officeDocument/2006/relationships/slide" Target="slides/slide12.xml"/><Relationship Id="rId39" Type="http://schemas.openxmlformats.org/officeDocument/2006/relationships/font" Target="fonts/HelveticaNeueLight-regular.fntdata"/><Relationship Id="rId16" Type="http://schemas.openxmlformats.org/officeDocument/2006/relationships/slide" Target="slides/slide11.xml"/><Relationship Id="rId38" Type="http://schemas.openxmlformats.org/officeDocument/2006/relationships/font" Target="fonts/HelveticaNeue-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0.jpg>
</file>

<file path=ppt/media/image11.jpg>
</file>

<file path=ppt/media/image12.jpg>
</file>

<file path=ppt/media/image13.png>
</file>

<file path=ppt/media/image2.png>
</file>

<file path=ppt/media/image3.png>
</file>

<file path=ppt/media/image4.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 name="Shape 54"/>
        <p:cNvGrpSpPr/>
        <p:nvPr/>
      </p:nvGrpSpPr>
      <p:grpSpPr>
        <a:xfrm>
          <a:off x="0" y="0"/>
          <a:ext cx="0" cy="0"/>
          <a:chOff x="0" y="0"/>
          <a:chExt cx="0" cy="0"/>
        </a:xfrm>
      </p:grpSpPr>
      <p:sp>
        <p:nvSpPr>
          <p:cNvPr id="55" name="Google Shape;55;g205cf9fc99e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6" name="Google Shape;56;g205cf9fc99e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Hello Ironhacker and welcome to this workshop on Understanding Emotions in the Bootcamp Journey and beyond. </a:t>
            </a:r>
            <a:br>
              <a:rPr lang="en">
                <a:solidFill>
                  <a:schemeClr val="dk1"/>
                </a:solidFill>
              </a:rPr>
            </a:br>
            <a:br>
              <a:rPr lang="en">
                <a:solidFill>
                  <a:schemeClr val="dk1"/>
                </a:solidFill>
              </a:rPr>
            </a:br>
            <a:r>
              <a:rPr lang="en">
                <a:solidFill>
                  <a:schemeClr val="dk1"/>
                </a:solidFill>
              </a:rPr>
              <a:t>My name is Clara Pinillos, and I am excited to be here with all of you today. As we all know, learning to code, design, or prepare for a job interview can be an exciting, yet challenging journey.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In this workshop, we will explore the role of emotions in this journey and learn how to navigate them in a healthy and productive way.</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By the end of this session, you will have a better understanding of what emotions are, how they impact your thoughts and behaviors, and practical tools to manage them effectively. So, let's dive in and explore this fascinating world.</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205d94efd96_5_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9" name="Google Shape;119;g205d94efd96_5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We’d like to to introduce you to the Dichotomy of Control, again a philosophy that teaches us to focus on what's within our control and let go of what's not. In other words, it's about understanding the difference between what we can change and what we can't, and directing our energy and attention towards what we can change. </a:t>
            </a:r>
            <a:br>
              <a:rPr lang="en">
                <a:solidFill>
                  <a:schemeClr val="dk1"/>
                </a:solidFill>
              </a:rPr>
            </a:b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One way to visualize the Dichotomy of Control is by using the Circle of Influence. This is a concept developed by Stephen Covey, author of the book "The 7 Habits of Highly Effective People." The Circle of Influence, the inner one. The </a:t>
            </a:r>
            <a:r>
              <a:rPr lang="en">
                <a:solidFill>
                  <a:schemeClr val="dk1"/>
                </a:solidFill>
              </a:rPr>
              <a:t>outer</a:t>
            </a:r>
            <a:r>
              <a:rPr lang="en">
                <a:solidFill>
                  <a:schemeClr val="dk1"/>
                </a:solidFill>
              </a:rPr>
              <a:t> side of the circle is the Circle of Concern, which represents things that we don't have control over, such as the opinions of others, the weather or the economy.</a:t>
            </a:r>
            <a:br>
              <a:rPr lang="en">
                <a:solidFill>
                  <a:schemeClr val="dk1"/>
                </a:solidFill>
              </a:rPr>
            </a:br>
            <a:br>
              <a:rPr lang="en">
                <a:solidFill>
                  <a:schemeClr val="dk1"/>
                </a:solidFill>
              </a:rPr>
            </a:br>
            <a:r>
              <a:rPr lang="en">
                <a:solidFill>
                  <a:schemeClr val="dk1"/>
                </a:solidFill>
              </a:rPr>
              <a:t>Now, let’s try to find examples of challenges that can appear during the bootcamp of after and put them in perspective by categorising them in our area or the other.</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SzPts val="1100"/>
              <a:buNone/>
            </a:pPr>
            <a:br>
              <a:rPr lang="en" sz="1000">
                <a:solidFill>
                  <a:schemeClr val="dk1"/>
                </a:solidFill>
              </a:rPr>
            </a:br>
            <a:endParaRPr sz="1000">
              <a:solidFill>
                <a:schemeClr val="dk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1f9ce3d4192_0_3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2" name="Google Shape;142;g1f9ce3d4192_0_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000">
                <a:solidFill>
                  <a:schemeClr val="dk1"/>
                </a:solidFill>
              </a:rPr>
              <a:t>In this slide you will see examples within the Circle of Concern and Circle of Influence for you Ironhacker, while undergoing your bootcamp or while looking for your first job in tech afterwards. </a:t>
            </a:r>
            <a:br>
              <a:rPr lang="en" sz="1000">
                <a:solidFill>
                  <a:schemeClr val="dk1"/>
                </a:solidFill>
              </a:rPr>
            </a:br>
            <a:br>
              <a:rPr lang="en" sz="1000">
                <a:solidFill>
                  <a:schemeClr val="dk1"/>
                </a:solidFill>
              </a:rPr>
            </a:br>
            <a:r>
              <a:rPr lang="en" sz="1000">
                <a:solidFill>
                  <a:schemeClr val="dk1"/>
                </a:solidFill>
              </a:rPr>
              <a:t>The Circle of Concern includes things that are outside of our control, such as the overall job market conditions, the technologies taught during the bootcamp, the number of applicants for a specific job opening you’re applying to, the actual outcome of the bootcamp itself or that of the job hunt - that’s something in the future - and you cannot control future - you can only do your best to perform and prepare for it. The hiring manager's decision to choose another candidate for a job vacancy is also out of your control - you can only ask for feedback, accept it and continue learning and practicing to do better next time, the salary range for entry-level positions in the industry and in your city, that’s also regulated by the market and things that are out of your control, the pace of the bootcamp, intense and greatly challenging - it is what is it. You can only ask for help and seek resources and tools to make you deal with it better day by day. The list in this region of the circle of concern can be endless. </a:t>
            </a:r>
            <a:endParaRPr sz="1000">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sz="10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1000">
                <a:solidFill>
                  <a:schemeClr val="dk1"/>
                </a:solidFill>
              </a:rPr>
              <a:t>But on the other hand, the Circle of Influence includes things that are within your control, such as improving coding skills by practicing and building projects, networking with professionals in the industry and attending events, following your Ironhack SSM’s advice, building a strong online portfolio and personal brand, prepare for job interviews and practicing common interview questions, seeking mentorship or guidance from senior developers or instructors, and proactively applying for job openings and following up with potential employers, make sure you follow a </a:t>
            </a:r>
            <a:r>
              <a:rPr lang="en" sz="1000">
                <a:solidFill>
                  <a:schemeClr val="dk1"/>
                </a:solidFill>
              </a:rPr>
              <a:t>strategy</a:t>
            </a:r>
            <a:r>
              <a:rPr lang="en" sz="1000">
                <a:solidFill>
                  <a:schemeClr val="dk1"/>
                </a:solidFill>
              </a:rPr>
              <a:t> to keep yourself motivated and in focus, etc.</a:t>
            </a:r>
            <a:endParaRPr sz="1000">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sz="10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1000">
                <a:solidFill>
                  <a:schemeClr val="dk1"/>
                </a:solidFill>
              </a:rPr>
              <a:t>As you can see, p</a:t>
            </a:r>
            <a:r>
              <a:rPr lang="en" sz="1000">
                <a:solidFill>
                  <a:schemeClr val="dk1"/>
                </a:solidFill>
              </a:rPr>
              <a:t>utting too much attention on the circle of concern, which represents things outside of your control, will lead you to feelings of helplessness, frustration, and anxiety, as we focus on things that are hardly changeable by ourselves directly. </a:t>
            </a:r>
            <a:br>
              <a:rPr lang="en" sz="1000">
                <a:solidFill>
                  <a:schemeClr val="dk1"/>
                </a:solidFill>
              </a:rPr>
            </a:br>
            <a:br>
              <a:rPr lang="en" sz="1000">
                <a:solidFill>
                  <a:schemeClr val="dk1"/>
                </a:solidFill>
              </a:rPr>
            </a:br>
            <a:r>
              <a:rPr lang="en" sz="1000">
                <a:solidFill>
                  <a:schemeClr val="dk1"/>
                </a:solidFill>
              </a:rPr>
              <a:t>The circle of influence will teach you to focus on what you can control, such as your thoughts (for example, telling yourself that you are just starting, that this is all super new to you and that you simply need a bit more time or help), your feelings, and actions, and directs your energy and attention towards what you can change therefore increasing your chances of success in the job market and as a tech professional.</a:t>
            </a:r>
            <a:endParaRPr sz="1000">
              <a:solidFill>
                <a:schemeClr val="dk1"/>
              </a:solidFill>
            </a:endParaRPr>
          </a:p>
          <a:p>
            <a:pPr indent="0" lvl="0" marL="0" rtl="0" algn="l">
              <a:lnSpc>
                <a:spcPct val="115000"/>
              </a:lnSpc>
              <a:spcBef>
                <a:spcPts val="0"/>
              </a:spcBef>
              <a:spcAft>
                <a:spcPts val="0"/>
              </a:spcAft>
              <a:buSzPts val="1100"/>
              <a:buNone/>
            </a:pPr>
            <a:r>
              <a:t/>
            </a:r>
            <a:endParaRPr sz="1000">
              <a:solidFill>
                <a:schemeClr val="dk1"/>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1f9ce3d4192_0_16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6" name="Google Shape;176;g1f9ce3d4192_0_16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lang="en">
                <a:solidFill>
                  <a:schemeClr val="dk1"/>
                </a:solidFill>
              </a:rPr>
              <a:t>Emotional Intelligence refers to the ability to recognize and understand our own emotions and the emotions of others, and to use this information to guide our thoughts and actions in a positive way. Developing </a:t>
            </a:r>
            <a:r>
              <a:rPr lang="en">
                <a:solidFill>
                  <a:schemeClr val="dk1"/>
                </a:solidFill>
              </a:rPr>
              <a:t>tools</a:t>
            </a:r>
            <a:r>
              <a:rPr lang="en">
                <a:solidFill>
                  <a:schemeClr val="dk1"/>
                </a:solidFill>
              </a:rPr>
              <a:t> &amp; resources to deal with difficult emotions during the bootcamp and later in your  job hunt involves a combination of </a:t>
            </a:r>
            <a:r>
              <a:rPr lang="en">
                <a:solidFill>
                  <a:schemeClr val="dk1"/>
                </a:solidFill>
              </a:rPr>
              <a:t>skills</a:t>
            </a:r>
            <a:r>
              <a:rPr lang="en">
                <a:solidFill>
                  <a:schemeClr val="dk1"/>
                </a:solidFill>
              </a:rPr>
              <a:t> that we will now cover and that you can start practicing today. </a:t>
            </a:r>
            <a:endParaRPr>
              <a:solidFill>
                <a:schemeClr val="dk1"/>
              </a:solidFill>
            </a:endParaRPr>
          </a:p>
          <a:p>
            <a:pPr indent="0" lvl="0" marL="0" rtl="0" algn="l">
              <a:lnSpc>
                <a:spcPct val="115000"/>
              </a:lnSpc>
              <a:spcBef>
                <a:spcPts val="0"/>
              </a:spcBef>
              <a:spcAft>
                <a:spcPts val="0"/>
              </a:spcAft>
              <a:buSzPts val="1100"/>
              <a:buNone/>
            </a:pPr>
            <a:r>
              <a:t/>
            </a:r>
            <a:endParaRPr>
              <a:solidFill>
                <a:schemeClr val="dk1"/>
              </a:solidFil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205cf9fc99e_0_2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3" name="Google Shape;183;g205cf9fc99e_0_20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t>First of all, </a:t>
            </a:r>
            <a:r>
              <a:rPr lang="en"/>
              <a:t>Self-awareness: it is the ability to recognize and understand our emotions and how they affect our behavior.</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
              <a:t>One way to develop self-awareness is by keeping a journal to help track emotional responses to different situations. By writing down your thoughts and feelings, you can identify patterns and triggers that can help you better understand your emotional responses. Just take 5 minutes at the end of each day and write down how you’ve felt today.</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
              <a:t>Another way to develop self-awareness is by talking to someone you trust, such as your Ironhack partner (for example you PM during the bootcamp or SSM during the job search), and share with them how you feel. This is our job, to make this journey as smooth as possible for you. We will always be there to offer a different perspective and help you gain more insight into your emotions.</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
              <a:t>Remember, developing self-awareness takes time and practice. By reflecting on your emotions and seeking feedback from others, you can increase your self-awareness and better understand yourself and your emotions.</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205d94efd96_6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205d94efd96_6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Self-regulation is another resource that helps you when you’re struggling and need to manage your emotions in challenging situations, let’s say feeling overwhelmed or stressed. By practicing these techniques, you can improve your ability to manage your emotions and respond effectively in challenging situations.</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Practice self-care activities such as meditation, deep breathing, yoga or exercise. </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In fact, studies have shown that regular meditation can lower levels of the stress hormone cortisol and reduce symptoms of anxiety and depression. Similarly, regular exercise has been shown to decrease stress and improve mood by releasing endorphins, the body's natural "feel-good" chemicals. Additionally, exercise can improve sleep quality, which can also have a positive impact on your emotional well-being and make you take on challenges during or after the bootcamp with a much better attitude!</a:t>
            </a:r>
            <a:br>
              <a:rPr lang="en">
                <a:solidFill>
                  <a:schemeClr val="dk1"/>
                </a:solidFill>
              </a:rPr>
            </a:b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When faced with a challenging situation, take a few deep breaths to calm down.</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It can help calm down the body's stress response and regulate the nervous system, helping you to deal with anything with greater clarity and emotional regulation, rather than reacting impulsively or out of anger or frustration. Deep breathing can also increase the supply of oxygen to the brain, improving cognitive function and helping to reduce anxiety and stress levels.</a:t>
            </a:r>
            <a:br>
              <a:rPr lang="en">
                <a:solidFill>
                  <a:schemeClr val="dk1"/>
                </a:solidFill>
              </a:rPr>
            </a:b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Try to respond calmly and thoughtfully rather than reacting impulsively.</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Take a moment to pause and breathe deeply before responding or acting</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Listen actively to the other person's perspective and try to understand their point of view.</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If needed, take some time to think things over and come back to the task later when you feel more composed. Remember that you can always count on your Ironhack fellows to support you in every step of the way. </a:t>
            </a:r>
            <a:br>
              <a:rPr lang="en">
                <a:solidFill>
                  <a:schemeClr val="dk1"/>
                </a:solidFill>
              </a:rPr>
            </a:b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1f9ce3d4192_0_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9" name="Google Shape;199;g1f9ce3d4192_0_19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Sometimes we feel impacted by how others think or act in a particular situation, making us feel upset, stressed or frustrated. </a:t>
            </a:r>
            <a:br>
              <a:rPr lang="en"/>
            </a:br>
            <a:br>
              <a:rPr lang="en"/>
            </a:br>
            <a:r>
              <a:rPr lang="en"/>
              <a:t>Social awareness is the ability to understand and pick up on the emotions, needs, and perspectives of others, for example your bootcamp classmates or your colleagues at work, and to use that understanding to interact effectively with them. It is an important component of emotional intelligence that will help you build positive relationships with others.</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1f9ce3d4192_0_2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1f9ce3d4192_0_2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Relationship management is an important component of emotional intelligence. It involves developing strategies and techniques to effectively communicate with others and build positive relationships. </a:t>
            </a:r>
            <a:br>
              <a:rPr lang="en"/>
            </a:br>
            <a:br>
              <a:rPr lang="en"/>
            </a:br>
            <a:r>
              <a:rPr lang="en"/>
              <a:t>If you have poor relationships with your classmates it can not only bring a negative work environment, but it can also create a decrease in your own productivity and that of others. If you </a:t>
            </a:r>
            <a:r>
              <a:rPr lang="en"/>
              <a:t>struggle</a:t>
            </a:r>
            <a:r>
              <a:rPr lang="en"/>
              <a:t> to communicate effectively, it can lead to misunderstandings and delays in completing projects or assignments. Also, by not fostering good, healthy relationships with your colleagues, you might be missing opportunities for collaboration, networking and professional development in the future. Same way that if you behave unprofessionally or unethically with a recruiter or a company, you will cut ties for professional synergies in the future. </a:t>
            </a:r>
            <a:br>
              <a:rPr lang="en"/>
            </a:br>
            <a:br>
              <a:rPr lang="en"/>
            </a:br>
            <a:r>
              <a:rPr lang="en"/>
              <a:t>So remember, </a:t>
            </a:r>
            <a:br>
              <a:rPr lang="en"/>
            </a:br>
            <a:endParaRPr/>
          </a:p>
          <a:p>
            <a:pPr indent="-298450" lvl="0" marL="457200" rtl="0" algn="l">
              <a:spcBef>
                <a:spcPts val="0"/>
              </a:spcBef>
              <a:spcAft>
                <a:spcPts val="0"/>
              </a:spcAft>
              <a:buSzPts val="1100"/>
              <a:buChar char="●"/>
            </a:pPr>
            <a:r>
              <a:rPr b="1" lang="en"/>
              <a:t>Practice effective communication</a:t>
            </a:r>
            <a:r>
              <a:rPr lang="en"/>
              <a:t>: This means, practice active, careful listening, ask open-ended questions, and seeking to understand the different perspectives from the people you have around you. There’s never one single solution and this technique can not only avoid misunderstandings, but help you build stronger relationships with your colleagues and enrich your own learning.</a:t>
            </a:r>
            <a:br>
              <a:rPr lang="en"/>
            </a:br>
            <a:endParaRPr/>
          </a:p>
          <a:p>
            <a:pPr indent="-298450" lvl="0" marL="457200" rtl="0" algn="l">
              <a:spcBef>
                <a:spcPts val="0"/>
              </a:spcBef>
              <a:spcAft>
                <a:spcPts val="0"/>
              </a:spcAft>
              <a:buSzPts val="1100"/>
              <a:buChar char="●"/>
            </a:pPr>
            <a:r>
              <a:rPr b="1" lang="en"/>
              <a:t>Conflict resolution:</a:t>
            </a:r>
            <a:r>
              <a:rPr lang="en"/>
              <a:t> When conflicts arise, it's important to address them in a constructive and respectful way. If something like this happens during the bootcamp, try to find common ground and work towards a solution that is mutually beneficial. Remember, listen actively, ask open questions and be open to understand different perspective - avoiding aggressive or defensive language, and focusing on resolving the issue at hand.</a:t>
            </a:r>
            <a:br>
              <a:rPr lang="en"/>
            </a:br>
            <a:endParaRPr/>
          </a:p>
          <a:p>
            <a:pPr indent="-298450" lvl="0" marL="457200" rtl="0" algn="l">
              <a:spcBef>
                <a:spcPts val="0"/>
              </a:spcBef>
              <a:spcAft>
                <a:spcPts val="0"/>
              </a:spcAft>
              <a:buSzPts val="1100"/>
              <a:buChar char="●"/>
            </a:pPr>
            <a:r>
              <a:rPr lang="en"/>
              <a:t>Lasty, </a:t>
            </a:r>
            <a:r>
              <a:rPr b="1" lang="en"/>
              <a:t>Building positive relationships</a:t>
            </a:r>
            <a:r>
              <a:rPr lang="en"/>
              <a:t>: Offer support and show appreciation for your colleagues' contributions. This can help build trust and foster a positive working environment. After the bootcamp, continue collaborating with others on projects and seek out opportunities to work together to achieve common goals.</a:t>
            </a:r>
            <a:endParaRPr/>
          </a:p>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205cf9fc99e_0_30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5" name="Google Shape;215;g205cf9fc99e_0_30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Thank you so much for listening</a:t>
            </a:r>
            <a:r>
              <a:rPr lang="en"/>
              <a:t>! We hope these resources have been helpful in reminding you that emotions are not only normal, but biologically important! Both the good and the not-so-good emotions. </a:t>
            </a:r>
            <a:br>
              <a:rPr lang="en"/>
            </a:br>
            <a:br>
              <a:rPr lang="en"/>
            </a:br>
            <a:r>
              <a:rPr lang="en"/>
              <a:t>And hey, we all know that bootcamp can be a rollercoaster ride of nerves, frustration, and maybe even a little bit of fear - but that's okay! It's all part of the journey that will help you build your dream career and the personal and professional you want out of yourself. </a:t>
            </a:r>
            <a:br>
              <a:rPr lang="en"/>
            </a:br>
            <a:br>
              <a:rPr lang="en"/>
            </a:br>
            <a:r>
              <a:rPr lang="en"/>
              <a:t>Just remember to take a breather and reach out to your Ironhack Student Success Manager or a trusted person if you need a helping hand. And don't forget to celebrate all the amazing things you are accomplishing along the way! One step at a time. </a:t>
            </a:r>
            <a:br>
              <a:rPr lang="en"/>
            </a:br>
            <a:br>
              <a:rPr lang="en"/>
            </a:br>
            <a:r>
              <a:rPr lang="en"/>
              <a:t>So here's to embracing emotions and enjoying the ride. Cheers!</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205cf9fc99e_0_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2" name="Google Shape;62;g205cf9fc99e_0_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As you all know, the bootcamp experience can be intense and emotionally challenging. We understand that you might experience a range of emotions throughout the journey, including both positive and negative ones.</a:t>
            </a:r>
            <a:br>
              <a:rPr lang="en">
                <a:solidFill>
                  <a:schemeClr val="dk1"/>
                </a:solidFill>
              </a:rPr>
            </a:br>
            <a:br>
              <a:rPr lang="en">
                <a:solidFill>
                  <a:schemeClr val="dk1"/>
                </a:solidFill>
              </a:rPr>
            </a:br>
            <a:r>
              <a:rPr lang="en">
                <a:solidFill>
                  <a:schemeClr val="dk1"/>
                </a:solidFill>
              </a:rPr>
              <a:t>For example, when you are able to complete a difficult coding task successfully, you might feel a sense of pride and accomplishment.</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Or if you struggle with one of your labs and an fellow Ironhacker offers to help out, you might feel grateful and happy.</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br>
              <a:rPr lang="en">
                <a:solidFill>
                  <a:schemeClr val="dk1"/>
                </a:solidFill>
              </a:rPr>
            </a:br>
            <a:r>
              <a:rPr lang="en">
                <a:solidFill>
                  <a:schemeClr val="dk1"/>
                </a:solidFill>
              </a:rPr>
              <a:t>On the other hand you’re having difficulty understanding a new concept, you might feel frustrated and discouraged.</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br>
              <a:rPr lang="en">
                <a:solidFill>
                  <a:schemeClr val="dk1"/>
                </a:solidFill>
              </a:rPr>
            </a:br>
            <a:r>
              <a:rPr lang="en">
                <a:solidFill>
                  <a:schemeClr val="dk1"/>
                </a:solidFill>
              </a:rPr>
              <a:t>But remember </a:t>
            </a:r>
            <a:r>
              <a:rPr lang="en">
                <a:solidFill>
                  <a:schemeClr val="dk1"/>
                </a:solidFill>
              </a:rPr>
              <a:t>it's okay to feel negative emotions sometimes, in fact they are almost necessary and definitely </a:t>
            </a:r>
            <a:r>
              <a:rPr lang="en">
                <a:solidFill>
                  <a:schemeClr val="dk1"/>
                </a:solidFill>
              </a:rPr>
              <a:t>part of the journey, because they will also push you to keep learning and fighting to slowly but surely become the new person and tech professional you want.</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We want to acknowledge and appreciate your incredible courage for embarking on this journey and we want you to know that you are not alone and that you will supported throughout your bootcamp and beyond, not only by your Lead Teachers and TA’s, but also by your Program Managers, classroom colleagues and of course, your Student Success Managers.</a:t>
            </a:r>
            <a:endParaRPr>
              <a:solidFill>
                <a:schemeClr val="dk1"/>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1f9ce3d4192_0_9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8" name="Google Shape;68;g1f9ce3d4192_0_9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Let’s talk dig deeper into what emotions are and why they even exist if, because - alongside our cognitive abilities, language skills, and advanced technology, emotions contribute to our intelligence and evolution as a species.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1f9ce3d4192_0_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5" name="Google Shape;75;g1f9ce3d4192_0_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An emotion is a natural and automatic response from our bodies to an internal or external trigger that influences our thoughts, feelings, and actions.</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External triggers can include things like an unexpected event or a particular situation, while internal triggers can stem from our thoughts or memories.</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For example, if you receive a compliment from someone you admire, you might feel a surge of happiness as an external trigger. The same way you might feel a sudden rush of anxiety, panic, or even helplessness if you lose a personal item such as a phone or a wallet. </a:t>
            </a:r>
            <a:br>
              <a:rPr lang="en">
                <a:solidFill>
                  <a:schemeClr val="dk1"/>
                </a:solidFill>
              </a:rPr>
            </a:br>
            <a:br>
              <a:rPr lang="en">
                <a:solidFill>
                  <a:schemeClr val="dk1"/>
                </a:solidFill>
              </a:rPr>
            </a:br>
            <a:r>
              <a:rPr lang="en">
                <a:solidFill>
                  <a:schemeClr val="dk1"/>
                </a:solidFill>
              </a:rPr>
              <a:t>Internally, you might feel a twinge of sadness if you think about a past relationship that didn't work out or a sense of pride if you recall a significant accomplishment.</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All emotions (positive and negative ones) are an essential part of the human experience that help us distinguish between dangerous or pleasant situations to alert us to take certain measures. </a:t>
            </a:r>
            <a:br>
              <a:rPr lang="en">
                <a:solidFill>
                  <a:schemeClr val="dk1"/>
                </a:solidFill>
              </a:rPr>
            </a:br>
            <a:br>
              <a:rPr lang="en">
                <a:solidFill>
                  <a:schemeClr val="dk1"/>
                </a:solidFill>
              </a:rPr>
            </a:br>
            <a:r>
              <a:rPr lang="en">
                <a:solidFill>
                  <a:schemeClr val="dk1"/>
                </a:solidFill>
              </a:rPr>
              <a:t>Think of them as a sort of thermometer for the mind and body, indicating whether we need to change, adapt, or learn something new to better navigate the world around us.</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For example, fear protects us from danger, while happiness connects us to situations and communities. For instance, if we didn't feel fear when crossing a busy street, we might not look both ways and could get hit by a car. And if you didn't feel happiness when learning how to code during the bootcamp, it could be difficult for you to stay motivated and continue to put in the effort required to learn and progress. </a:t>
            </a:r>
            <a:endParaRPr>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205cf9fc99e_0_8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1" name="Google Shape;81;g205cf9fc99e_0_8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During the bootcamp, it's normal to experience a range of emotions, including negative ones. </a:t>
            </a:r>
            <a:br>
              <a:rPr lang="en">
                <a:solidFill>
                  <a:schemeClr val="dk1"/>
                </a:solidFill>
              </a:rPr>
            </a:br>
            <a:br>
              <a:rPr lang="en">
                <a:solidFill>
                  <a:schemeClr val="dk1"/>
                </a:solidFill>
              </a:rPr>
            </a:br>
            <a:r>
              <a:rPr lang="en">
                <a:solidFill>
                  <a:schemeClr val="dk1"/>
                </a:solidFill>
              </a:rPr>
              <a:t>Think about it, you probably come from a completely different background, never worked with a </a:t>
            </a:r>
            <a:r>
              <a:rPr lang="en">
                <a:solidFill>
                  <a:schemeClr val="dk1"/>
                </a:solidFill>
              </a:rPr>
              <a:t>spreadsheet</a:t>
            </a:r>
            <a:r>
              <a:rPr lang="en">
                <a:solidFill>
                  <a:schemeClr val="dk1"/>
                </a:solidFill>
              </a:rPr>
              <a:t> before, imagined you would be coding with React and so on. Plus you may have moved from another country and are still adapting to the culture, have a family to take care of, and so on. And still, here you are sooo brave challenging yourself every single day and working hard to do this bootcamp. </a:t>
            </a:r>
            <a:br>
              <a:rPr lang="en">
                <a:solidFill>
                  <a:schemeClr val="dk1"/>
                </a:solidFill>
              </a:rPr>
            </a:br>
            <a:br>
              <a:rPr lang="en">
                <a:solidFill>
                  <a:schemeClr val="dk1"/>
                </a:solidFill>
              </a:rPr>
            </a:br>
            <a:r>
              <a:rPr lang="en">
                <a:solidFill>
                  <a:schemeClr val="dk1"/>
                </a:solidFill>
              </a:rPr>
              <a:t>Let’s see some of these emotions you might already be going through or perhaps will in the coming future.</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b="1" lang="en">
                <a:solidFill>
                  <a:schemeClr val="dk1"/>
                </a:solidFill>
              </a:rPr>
              <a:t>Fear</a:t>
            </a:r>
            <a:r>
              <a:rPr lang="en">
                <a:solidFill>
                  <a:schemeClr val="dk1"/>
                </a:solidFill>
              </a:rPr>
              <a:t>:First of all, we all</a:t>
            </a:r>
            <a:r>
              <a:rPr lang="en">
                <a:solidFill>
                  <a:schemeClr val="dk1"/>
                </a:solidFill>
              </a:rPr>
              <a:t> feel afraid when facing a new challenge. But the more we get exposed to it, the more that fear dissipates.</a:t>
            </a:r>
            <a:br>
              <a:rPr b="1" lang="en">
                <a:solidFill>
                  <a:schemeClr val="dk1"/>
                </a:solidFill>
              </a:rPr>
            </a:br>
            <a:br>
              <a:rPr b="1" lang="en">
                <a:solidFill>
                  <a:schemeClr val="dk1"/>
                </a:solidFill>
              </a:rPr>
            </a:br>
            <a:r>
              <a:rPr b="1" lang="en">
                <a:solidFill>
                  <a:schemeClr val="dk1"/>
                </a:solidFill>
              </a:rPr>
              <a:t>Frustration</a:t>
            </a:r>
            <a:r>
              <a:rPr lang="en">
                <a:solidFill>
                  <a:schemeClr val="dk1"/>
                </a:solidFill>
              </a:rPr>
              <a:t>: You may find yourself feeling frustrated when you encounter an error in your code that you can't seem to fix whilst working on one of your projects, or very upset when you don't understand a concept right away. Well, who wouldn’t?</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b="1" lang="en">
                <a:solidFill>
                  <a:schemeClr val="dk1"/>
                </a:solidFill>
              </a:rPr>
              <a:t>Low self-esteem:</a:t>
            </a:r>
            <a:r>
              <a:rPr lang="en">
                <a:solidFill>
                  <a:schemeClr val="dk1"/>
                </a:solidFill>
              </a:rPr>
              <a:t> It's common to doubt your abilities and feel inadequate, especially if you're comparing yourself to others in the bootcamp who seem to be progressing faster or doing better than you. Remember, that every person has a different journey, not better or worse, just different.</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b="1" lang="en">
                <a:solidFill>
                  <a:schemeClr val="dk1"/>
                </a:solidFill>
              </a:rPr>
              <a:t>Stress and Anxiety:</a:t>
            </a:r>
            <a:r>
              <a:rPr lang="en">
                <a:solidFill>
                  <a:schemeClr val="dk1"/>
                </a:solidFill>
              </a:rPr>
              <a:t> The intensity of the bootcamp can be stressful and may cause you to feel anxious, particularly if you're feeling overwhelmed or falling behind - also because of some of the examples mentioned above (living in a different country, having to take care of your kids or being in a difficult economic situation)</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b="1" lang="en">
                <a:solidFill>
                  <a:schemeClr val="dk1"/>
                </a:solidFill>
              </a:rPr>
              <a:t>Imposter syndrome</a:t>
            </a:r>
            <a:r>
              <a:rPr lang="en">
                <a:solidFill>
                  <a:schemeClr val="dk1"/>
                </a:solidFill>
              </a:rPr>
              <a:t>: By now, you may have heard of this term, and if not, don’t worry because there will be a separate workshop on it. The point is that you might question whether you belong in the bootcamp, whether you deserved to be graduating and feel like a fraud, especially if you don't have much experience in coding or designing.</a:t>
            </a:r>
            <a:br>
              <a:rPr lang="en">
                <a:solidFill>
                  <a:schemeClr val="dk1"/>
                </a:solidFill>
              </a:rPr>
            </a:br>
            <a:br>
              <a:rPr lang="en">
                <a:solidFill>
                  <a:schemeClr val="dk1"/>
                </a:solidFill>
              </a:rPr>
            </a:br>
            <a:r>
              <a:rPr lang="en">
                <a:solidFill>
                  <a:schemeClr val="dk1"/>
                </a:solidFill>
              </a:rPr>
              <a:t>Well, a</a:t>
            </a:r>
            <a:r>
              <a:rPr lang="en">
                <a:solidFill>
                  <a:schemeClr val="dk1"/>
                </a:solidFill>
              </a:rPr>
              <a:t>ccording to a study conducted by the International Journal of Behavioral Science, an estimated 70% of people experience Imposter Syndrome at some point in their lives. More so, if they’re thrown out of their comfort zone - like you are, Ironhacker! So as you can see, this happens more often than not. </a:t>
            </a:r>
            <a:br>
              <a:rPr lang="en">
                <a:solidFill>
                  <a:schemeClr val="dk1"/>
                </a:solidFill>
              </a:rPr>
            </a:b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Once again, it's okay to feel negative emotions sometimes. In fact, feeling them can be a sign that you're challenging yourself and going the extra mile. These emotions can actually push you to become better by motivating you to work harder and improve. However, it's important to manage these emotions effectively so that they don't become overwhelm and hinder your progress.</a:t>
            </a:r>
            <a:br>
              <a:rPr lang="en">
                <a:solidFill>
                  <a:schemeClr val="dk1"/>
                </a:solidFill>
              </a:rPr>
            </a:br>
            <a:br>
              <a:rPr lang="en">
                <a:solidFill>
                  <a:schemeClr val="dk1"/>
                </a:solidFill>
              </a:rPr>
            </a:br>
            <a:r>
              <a:rPr lang="en">
                <a:solidFill>
                  <a:schemeClr val="dk1"/>
                </a:solidFill>
              </a:rPr>
              <a:t>So, don't be too hard on yourself and know that you're not alone. We're all in this together and we'll support each other throughout the bootcamp.</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Now let’s talk about resources to help you manage these better!</a:t>
            </a:r>
            <a:endParaRPr sz="1000">
              <a:solidFill>
                <a:schemeClr val="dk1"/>
              </a:solidFill>
              <a:latin typeface="Montserrat"/>
              <a:ea typeface="Montserrat"/>
              <a:cs typeface="Montserrat"/>
              <a:sym typeface="Montserrat"/>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23f32926b47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9" name="Google Shape;89;g23f32926b47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During the bootcamp, it's normal to experience a range of emotions, including negative ones. </a:t>
            </a:r>
            <a:br>
              <a:rPr lang="en">
                <a:solidFill>
                  <a:schemeClr val="dk1"/>
                </a:solidFill>
              </a:rPr>
            </a:br>
            <a:br>
              <a:rPr lang="en">
                <a:solidFill>
                  <a:schemeClr val="dk1"/>
                </a:solidFill>
              </a:rPr>
            </a:br>
            <a:r>
              <a:rPr lang="en">
                <a:solidFill>
                  <a:schemeClr val="dk1"/>
                </a:solidFill>
              </a:rPr>
              <a:t>Think about it, you probably come from a completely different background, never worked with a spreadsheet before, imagined you would be coding with React and so on. Plus you may have moved from another country and are still adapting to the culture, have a family to take care of, and so on. And still, here you are sooo brave challenging yourself every single day and working hard to do this bootcamp. </a:t>
            </a:r>
            <a:br>
              <a:rPr lang="en">
                <a:solidFill>
                  <a:schemeClr val="dk1"/>
                </a:solidFill>
              </a:rPr>
            </a:br>
            <a:br>
              <a:rPr lang="en">
                <a:solidFill>
                  <a:schemeClr val="dk1"/>
                </a:solidFill>
              </a:rPr>
            </a:br>
            <a:r>
              <a:rPr lang="en">
                <a:solidFill>
                  <a:schemeClr val="dk1"/>
                </a:solidFill>
              </a:rPr>
              <a:t>Let’s see some of these emotions you might already be going through or perhaps will in the coming future.</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b="1" lang="en">
                <a:solidFill>
                  <a:schemeClr val="dk1"/>
                </a:solidFill>
              </a:rPr>
              <a:t>Fear</a:t>
            </a:r>
            <a:r>
              <a:rPr lang="en">
                <a:solidFill>
                  <a:schemeClr val="dk1"/>
                </a:solidFill>
              </a:rPr>
              <a:t>:First of all, we all feel afraid when facing a new challenge. But the more we get exposed to it, the more that fear dissipates.</a:t>
            </a:r>
            <a:br>
              <a:rPr b="1" lang="en">
                <a:solidFill>
                  <a:schemeClr val="dk1"/>
                </a:solidFill>
              </a:rPr>
            </a:br>
            <a:br>
              <a:rPr b="1" lang="en">
                <a:solidFill>
                  <a:schemeClr val="dk1"/>
                </a:solidFill>
              </a:rPr>
            </a:br>
            <a:r>
              <a:rPr b="1" lang="en">
                <a:solidFill>
                  <a:schemeClr val="dk1"/>
                </a:solidFill>
              </a:rPr>
              <a:t>Frustration</a:t>
            </a:r>
            <a:r>
              <a:rPr lang="en">
                <a:solidFill>
                  <a:schemeClr val="dk1"/>
                </a:solidFill>
              </a:rPr>
              <a:t>: You may find yourself feeling frustrated when you encounter an error in your code that you can't seem to fix whilst working on one of your projects, or very upset when you don't understand a concept right away. Well, who wouldn’t?</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b="1" lang="en">
                <a:solidFill>
                  <a:schemeClr val="dk1"/>
                </a:solidFill>
              </a:rPr>
              <a:t>Low self-esteem:</a:t>
            </a:r>
            <a:r>
              <a:rPr lang="en">
                <a:solidFill>
                  <a:schemeClr val="dk1"/>
                </a:solidFill>
              </a:rPr>
              <a:t> It's common to doubt your abilities and feel inadequate, especially if you're comparing yourself to others in the bootcamp who seem to be progressing faster or doing better than you. Remember, that every person has a different journey, not better or worse, just different.</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b="1" lang="en">
                <a:solidFill>
                  <a:schemeClr val="dk1"/>
                </a:solidFill>
              </a:rPr>
              <a:t>Stress and Anxiety:</a:t>
            </a:r>
            <a:r>
              <a:rPr lang="en">
                <a:solidFill>
                  <a:schemeClr val="dk1"/>
                </a:solidFill>
              </a:rPr>
              <a:t> The intensity of the bootcamp can be stressful and may cause you to feel anxious, particularly if you're feeling overwhelmed or falling behind - also because of some of the examples mentioned above (living in a different country, having to take care of your kids or being in a difficult economic situation)</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b="1" lang="en">
                <a:solidFill>
                  <a:schemeClr val="dk1"/>
                </a:solidFill>
              </a:rPr>
              <a:t>Imposter syndrome</a:t>
            </a:r>
            <a:r>
              <a:rPr lang="en">
                <a:solidFill>
                  <a:schemeClr val="dk1"/>
                </a:solidFill>
              </a:rPr>
              <a:t>: By now, you may have heard of this term, and if not, don’t worry because there will be a separate workshop on it. The point is that you might question whether you belong in the bootcamp, whether you deserved to be graduating and feel like a fraud, especially if you don't have much experience in coding or designing.</a:t>
            </a:r>
            <a:br>
              <a:rPr lang="en">
                <a:solidFill>
                  <a:schemeClr val="dk1"/>
                </a:solidFill>
              </a:rPr>
            </a:br>
            <a:br>
              <a:rPr lang="en">
                <a:solidFill>
                  <a:schemeClr val="dk1"/>
                </a:solidFill>
              </a:rPr>
            </a:br>
            <a:r>
              <a:rPr lang="en">
                <a:solidFill>
                  <a:schemeClr val="dk1"/>
                </a:solidFill>
              </a:rPr>
              <a:t>Well, according to a study conducted by the International Journal of Behavioral Science, an estimated 70% of people experience Imposter Syndrome at some point in their lives. More so, if they’re thrown out of their comfort zone - like you are, Ironhacker! So as you can see, this happens more often than not. </a:t>
            </a:r>
            <a:br>
              <a:rPr lang="en">
                <a:solidFill>
                  <a:schemeClr val="dk1"/>
                </a:solidFill>
              </a:rPr>
            </a:b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Once again, it's okay to feel negative emotions sometimes. In fact, feeling them can be a sign that you're challenging yourself and going the extra mile. These emotions can actually push you to become better by motivating you to work harder and improve. However, it's important to manage these emotions effectively so that they don't become overwhelm and hinder your progress.</a:t>
            </a:r>
            <a:br>
              <a:rPr lang="en">
                <a:solidFill>
                  <a:schemeClr val="dk1"/>
                </a:solidFill>
              </a:rPr>
            </a:br>
            <a:br>
              <a:rPr lang="en">
                <a:solidFill>
                  <a:schemeClr val="dk1"/>
                </a:solidFill>
              </a:rPr>
            </a:br>
            <a:r>
              <a:rPr lang="en">
                <a:solidFill>
                  <a:schemeClr val="dk1"/>
                </a:solidFill>
              </a:rPr>
              <a:t>So, don't be too hard on yourself and know that you're not alone. We're all in this together and we'll support each other throughout the bootcamp.</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Now let’s talk about resources to help you manage these better!</a:t>
            </a:r>
            <a:endParaRPr sz="1000">
              <a:solidFill>
                <a:schemeClr val="dk1"/>
              </a:solidFill>
              <a:latin typeface="Montserrat"/>
              <a:ea typeface="Montserrat"/>
              <a:cs typeface="Montserrat"/>
              <a:sym typeface="Montserrat"/>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23f32926b47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7" name="Google Shape;97;g23f32926b47_0_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t>First of all, Self-awareness: it is the ability to recognize and understand our emotions and how they affect our behavior.</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
              <a:t>One way to develop self-awareness is by keeping a journal to help track emotional responses to different situations. By writing down your thoughts and feelings, you can identify patterns and triggers that can help you better understand your emotional responses. Just take 5 minutes at the end of each day and write down how you’ve felt today.</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
              <a:t>Another way to develop self-awareness is by talking to someone you trust, such as your Ironhack partner (for example you PM during the bootcamp or SSM during the job search), and share with them how you feel. This is our job, to make this journey as smooth as possible for you. We will always be there to offer a different perspective and help you gain more insight into your emotions.</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
              <a:t>Remember, developing self-awareness takes time and practice. By reflecting on your emotions and seeking feedback from others, you can increase your self-awareness and better understand yourself and your emotions.</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23f32926b47_0_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5" name="Google Shape;105;g23f32926b47_0_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lang="en">
                <a:solidFill>
                  <a:schemeClr val="dk1"/>
                </a:solidFill>
              </a:rPr>
              <a:t>Emotional Intelligence refers to the ability to recognize and understand our own emotions and the emotions of others, and to use this information to guide our thoughts and actions in a positive way. Developing tools &amp; resources to deal with difficult emotions during the bootcamp and later in your  job hunt involves a combination of skills that we will now cover and that you can start practicing today. </a:t>
            </a:r>
            <a:endParaRPr>
              <a:solidFill>
                <a:schemeClr val="dk1"/>
              </a:solidFill>
            </a:endParaRPr>
          </a:p>
          <a:p>
            <a:pPr indent="0" lvl="0" marL="0" rtl="0" algn="l">
              <a:lnSpc>
                <a:spcPct val="115000"/>
              </a:lnSpc>
              <a:spcBef>
                <a:spcPts val="0"/>
              </a:spcBef>
              <a:spcAft>
                <a:spcPts val="0"/>
              </a:spcAft>
              <a:buSzPts val="1100"/>
              <a:buNone/>
            </a:pPr>
            <a:r>
              <a:t/>
            </a:r>
            <a:endParaRPr>
              <a:solidFill>
                <a:schemeClr val="dk1"/>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1f9ce3d4192_0_15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2" name="Google Shape;112;g1f9ce3d4192_0_15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lang="en">
                <a:solidFill>
                  <a:schemeClr val="dk1"/>
                </a:solidFill>
              </a:rPr>
              <a:t>Hopefully the Serenity Prayer sounds somewhat familiar to you, this goes: God, grant me the serenity to accept the things I cannot change, courage to change the things I can,</a:t>
            </a:r>
            <a:endParaRPr>
              <a:solidFill>
                <a:schemeClr val="dk1"/>
              </a:solidFill>
            </a:endParaRPr>
          </a:p>
          <a:p>
            <a:pPr indent="0" lvl="0" marL="0" rtl="0" algn="l">
              <a:lnSpc>
                <a:spcPct val="115000"/>
              </a:lnSpc>
              <a:spcBef>
                <a:spcPts val="0"/>
              </a:spcBef>
              <a:spcAft>
                <a:spcPts val="0"/>
              </a:spcAft>
              <a:buSzPts val="1100"/>
              <a:buNone/>
            </a:pPr>
            <a:r>
              <a:rPr lang="en">
                <a:solidFill>
                  <a:schemeClr val="dk1"/>
                </a:solidFill>
              </a:rPr>
              <a:t>and wisdom to know the difference. </a:t>
            </a:r>
            <a:br>
              <a:rPr lang="en">
                <a:solidFill>
                  <a:schemeClr val="dk1"/>
                </a:solidFill>
              </a:rPr>
            </a:br>
            <a:br>
              <a:rPr lang="en">
                <a:solidFill>
                  <a:schemeClr val="dk1"/>
                </a:solidFill>
              </a:rPr>
            </a:br>
            <a:r>
              <a:rPr lang="en">
                <a:solidFill>
                  <a:schemeClr val="dk1"/>
                </a:solidFill>
              </a:rPr>
              <a:t>This means that of the most important things to learn in life is that our wellbeing should never depend on things that are out of our control - but rather on our own actions, perceptions and attitude. This will contribute to more success and less suffering in life and ties in perfectly with a strategy that you can very well apply to the bootcamp, to the job hunt later on and really, anytime in life.</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re et sous-titre 2">
  <p:cSld name="TITLE_3">
    <p:spTree>
      <p:nvGrpSpPr>
        <p:cNvPr id="50" name="Shape 50"/>
        <p:cNvGrpSpPr/>
        <p:nvPr/>
      </p:nvGrpSpPr>
      <p:grpSpPr>
        <a:xfrm>
          <a:off x="0" y="0"/>
          <a:ext cx="0" cy="0"/>
          <a:chOff x="0" y="0"/>
          <a:chExt cx="0" cy="0"/>
        </a:xfrm>
      </p:grpSpPr>
      <p:sp>
        <p:nvSpPr>
          <p:cNvPr id="51" name="Google Shape;51;p13"/>
          <p:cNvSpPr txBox="1"/>
          <p:nvPr>
            <p:ph type="title"/>
          </p:nvPr>
        </p:nvSpPr>
        <p:spPr>
          <a:xfrm>
            <a:off x="666750" y="862013"/>
            <a:ext cx="7810500" cy="1743000"/>
          </a:xfrm>
          <a:prstGeom prst="rect">
            <a:avLst/>
          </a:prstGeom>
          <a:noFill/>
          <a:ln>
            <a:noFill/>
          </a:ln>
        </p:spPr>
        <p:txBody>
          <a:bodyPr anchorCtr="0" anchor="b" bIns="19050" lIns="19050" spcFirstLastPara="1" rIns="19050" wrap="square" tIns="19050">
            <a:noAutofit/>
          </a:bodyPr>
          <a:lstStyle>
            <a:lvl1pPr lvl="0"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9pPr>
          </a:lstStyle>
          <a:p/>
        </p:txBody>
      </p:sp>
      <p:sp>
        <p:nvSpPr>
          <p:cNvPr id="52" name="Google Shape;52;p13"/>
          <p:cNvSpPr txBox="1"/>
          <p:nvPr>
            <p:ph idx="1" type="body"/>
          </p:nvPr>
        </p:nvSpPr>
        <p:spPr>
          <a:xfrm>
            <a:off x="666750" y="2652713"/>
            <a:ext cx="7810500" cy="595500"/>
          </a:xfrm>
          <a:prstGeom prst="rect">
            <a:avLst/>
          </a:prstGeom>
          <a:noFill/>
          <a:ln>
            <a:noFill/>
          </a:ln>
        </p:spPr>
        <p:txBody>
          <a:bodyPr anchorCtr="0" anchor="t" bIns="19050" lIns="19050" spcFirstLastPara="1" rIns="19050" wrap="square" tIns="19050">
            <a:noAutofit/>
          </a:bodyPr>
          <a:lstStyle>
            <a:lvl1pPr indent="-228600" lvl="0" marL="4572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1pPr>
            <a:lvl2pPr indent="-228600" lvl="1" marL="9144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2pPr>
            <a:lvl3pPr indent="-228600" lvl="2" marL="13716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3pPr>
            <a:lvl4pPr indent="-228600" lvl="3" marL="18288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4pPr>
            <a:lvl5pPr indent="-228600" lvl="4" marL="22860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5pPr>
            <a:lvl6pPr indent="-381000" lvl="5" marL="27432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indent="-381000" lvl="6" marL="3200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indent="-381000" lvl="7" marL="3657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indent="-381000" lvl="8" marL="4114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53" name="Google Shape;53;p13"/>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4.png"/><Relationship Id="rId4" Type="http://schemas.openxmlformats.org/officeDocument/2006/relationships/image" Target="../media/image7.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3.png"/><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 Id="rId3" Type="http://schemas.openxmlformats.org/officeDocument/2006/relationships/image" Target="../media/image4.png"/><Relationship Id="rId4" Type="http://schemas.openxmlformats.org/officeDocument/2006/relationships/image" Target="../media/image8.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3.png"/><Relationship Id="rId4" Type="http://schemas.openxmlformats.org/officeDocument/2006/relationships/image" Target="../media/image9.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6.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2.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image" Target="../media/image10.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3.png"/><Relationship Id="rId4" Type="http://schemas.openxmlformats.org/officeDocument/2006/relationships/image" Target="../media/image1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4.png"/><Relationship Id="rId4" Type="http://schemas.openxmlformats.org/officeDocument/2006/relationships/image" Target="../media/image7.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 name="Shape 57"/>
        <p:cNvGrpSpPr/>
        <p:nvPr/>
      </p:nvGrpSpPr>
      <p:grpSpPr>
        <a:xfrm>
          <a:off x="0" y="0"/>
          <a:ext cx="0" cy="0"/>
          <a:chOff x="0" y="0"/>
          <a:chExt cx="0" cy="0"/>
        </a:xfrm>
      </p:grpSpPr>
      <p:pic>
        <p:nvPicPr>
          <p:cNvPr id="58" name="Google Shape;58;p14"/>
          <p:cNvPicPr preferRelativeResize="0"/>
          <p:nvPr/>
        </p:nvPicPr>
        <p:blipFill>
          <a:blip r:embed="rId3">
            <a:alphaModFix/>
          </a:blip>
          <a:stretch>
            <a:fillRect/>
          </a:stretch>
        </p:blipFill>
        <p:spPr>
          <a:xfrm>
            <a:off x="0" y="-16326"/>
            <a:ext cx="9143998" cy="5159820"/>
          </a:xfrm>
          <a:prstGeom prst="rect">
            <a:avLst/>
          </a:prstGeom>
          <a:noFill/>
          <a:ln>
            <a:noFill/>
          </a:ln>
        </p:spPr>
      </p:pic>
      <p:sp>
        <p:nvSpPr>
          <p:cNvPr id="59" name="Google Shape;59;p14"/>
          <p:cNvSpPr txBox="1"/>
          <p:nvPr/>
        </p:nvSpPr>
        <p:spPr>
          <a:xfrm>
            <a:off x="275650" y="2178550"/>
            <a:ext cx="4737600" cy="16662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4100"/>
              <a:buFont typeface="Arial"/>
              <a:buNone/>
            </a:pPr>
            <a:r>
              <a:rPr b="1" i="0" lang="en" sz="4100" u="none" cap="none" strike="noStrike">
                <a:solidFill>
                  <a:schemeClr val="lt1"/>
                </a:solidFill>
                <a:latin typeface="Poppins"/>
                <a:ea typeface="Poppins"/>
                <a:cs typeface="Poppins"/>
                <a:sym typeface="Poppins"/>
              </a:rPr>
              <a:t>IRONHACK </a:t>
            </a:r>
            <a:endParaRPr b="1" i="0" sz="4100" u="none" cap="none" strike="noStrike">
              <a:solidFill>
                <a:schemeClr val="lt1"/>
              </a:solidFill>
              <a:latin typeface="Poppins"/>
              <a:ea typeface="Poppins"/>
              <a:cs typeface="Poppins"/>
              <a:sym typeface="Poppins"/>
            </a:endParaRPr>
          </a:p>
          <a:p>
            <a:pPr indent="0" lvl="0" marL="0" marR="0" rtl="0" algn="l">
              <a:lnSpc>
                <a:spcPct val="115000"/>
              </a:lnSpc>
              <a:spcBef>
                <a:spcPts val="0"/>
              </a:spcBef>
              <a:spcAft>
                <a:spcPts val="0"/>
              </a:spcAft>
              <a:buClr>
                <a:srgbClr val="000000"/>
              </a:buClr>
              <a:buSzPts val="2800"/>
              <a:buFont typeface="Arial"/>
              <a:buNone/>
            </a:pPr>
            <a:r>
              <a:rPr lang="en" sz="2600">
                <a:solidFill>
                  <a:schemeClr val="lt1"/>
                </a:solidFill>
                <a:latin typeface="Poppins"/>
                <a:ea typeface="Poppins"/>
                <a:cs typeface="Poppins"/>
                <a:sym typeface="Poppins"/>
              </a:rPr>
              <a:t>The secrets to achieving more and suffering less</a:t>
            </a:r>
            <a:endParaRPr sz="2600">
              <a:solidFill>
                <a:schemeClr val="lt1"/>
              </a:solidFill>
              <a:latin typeface="Poppins"/>
              <a:ea typeface="Poppins"/>
              <a:cs typeface="Poppins"/>
              <a:sym typeface="Poppins"/>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pic>
        <p:nvPicPr>
          <p:cNvPr id="121" name="Google Shape;121;p23"/>
          <p:cNvPicPr preferRelativeResize="0"/>
          <p:nvPr/>
        </p:nvPicPr>
        <p:blipFill>
          <a:blip r:embed="rId3">
            <a:alphaModFix/>
          </a:blip>
          <a:stretch>
            <a:fillRect/>
          </a:stretch>
        </p:blipFill>
        <p:spPr>
          <a:xfrm>
            <a:off x="14468" y="0"/>
            <a:ext cx="9115064" cy="5143500"/>
          </a:xfrm>
          <a:prstGeom prst="rect">
            <a:avLst/>
          </a:prstGeom>
          <a:noFill/>
          <a:ln>
            <a:noFill/>
          </a:ln>
        </p:spPr>
      </p:pic>
      <p:sp>
        <p:nvSpPr>
          <p:cNvPr id="122" name="Google Shape;122;p23"/>
          <p:cNvSpPr txBox="1"/>
          <p:nvPr/>
        </p:nvSpPr>
        <p:spPr>
          <a:xfrm>
            <a:off x="308750" y="239950"/>
            <a:ext cx="3319800" cy="1230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rPr b="1" lang="en" sz="2400">
                <a:solidFill>
                  <a:schemeClr val="lt1"/>
                </a:solidFill>
                <a:latin typeface="Poppins"/>
                <a:ea typeface="Poppins"/>
                <a:cs typeface="Poppins"/>
                <a:sym typeface="Poppins"/>
              </a:rPr>
              <a:t>Here goes</a:t>
            </a:r>
            <a:br>
              <a:rPr b="1" lang="en" sz="2400">
                <a:solidFill>
                  <a:schemeClr val="lt1"/>
                </a:solidFill>
                <a:latin typeface="Poppins"/>
                <a:ea typeface="Poppins"/>
                <a:cs typeface="Poppins"/>
                <a:sym typeface="Poppins"/>
              </a:rPr>
            </a:br>
            <a:r>
              <a:rPr b="1" lang="en" sz="2400">
                <a:solidFill>
                  <a:schemeClr val="lt1"/>
                </a:solidFill>
                <a:latin typeface="Poppins"/>
                <a:ea typeface="Poppins"/>
                <a:cs typeface="Poppins"/>
                <a:sym typeface="Poppins"/>
              </a:rPr>
              <a:t>A title</a:t>
            </a:r>
            <a:endParaRPr b="1" i="0" sz="2400" u="none" cap="none" strike="noStrike">
              <a:solidFill>
                <a:schemeClr val="lt1"/>
              </a:solidFill>
              <a:latin typeface="Poppins"/>
              <a:ea typeface="Poppins"/>
              <a:cs typeface="Poppins"/>
              <a:sym typeface="Poppins"/>
            </a:endParaRPr>
          </a:p>
        </p:txBody>
      </p:sp>
      <p:sp>
        <p:nvSpPr>
          <p:cNvPr id="123" name="Google Shape;123;p23"/>
          <p:cNvSpPr/>
          <p:nvPr/>
        </p:nvSpPr>
        <p:spPr>
          <a:xfrm>
            <a:off x="1859475" y="379225"/>
            <a:ext cx="4682100" cy="4379100"/>
          </a:xfrm>
          <a:prstGeom prst="ellipse">
            <a:avLst/>
          </a:prstGeom>
          <a:solidFill>
            <a:schemeClr val="lt2"/>
          </a:solidFill>
          <a:ln cap="flat" cmpd="sng" w="28575">
            <a:solidFill>
              <a:srgbClr val="38CEFF"/>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3"/>
          <p:cNvSpPr/>
          <p:nvPr/>
        </p:nvSpPr>
        <p:spPr>
          <a:xfrm>
            <a:off x="2680875" y="1042375"/>
            <a:ext cx="3099300" cy="3027900"/>
          </a:xfrm>
          <a:prstGeom prst="ellipse">
            <a:avLst/>
          </a:prstGeom>
          <a:solidFill>
            <a:schemeClr val="lt1"/>
          </a:solidFill>
          <a:ln cap="flat" cmpd="sng" w="76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b="1" sz="1100">
              <a:solidFill>
                <a:schemeClr val="accent1"/>
              </a:solidFill>
              <a:latin typeface="Poppins"/>
              <a:ea typeface="Poppins"/>
              <a:cs typeface="Poppins"/>
              <a:sym typeface="Poppins"/>
            </a:endParaRPr>
          </a:p>
        </p:txBody>
      </p:sp>
      <p:sp>
        <p:nvSpPr>
          <p:cNvPr id="125" name="Google Shape;125;p23"/>
          <p:cNvSpPr txBox="1"/>
          <p:nvPr/>
        </p:nvSpPr>
        <p:spPr>
          <a:xfrm>
            <a:off x="432975" y="933150"/>
            <a:ext cx="2247900" cy="796500"/>
          </a:xfrm>
          <a:prstGeom prst="rect">
            <a:avLst/>
          </a:prstGeom>
          <a:noFill/>
          <a:ln>
            <a:noFill/>
          </a:ln>
        </p:spPr>
        <p:txBody>
          <a:bodyPr anchorCtr="0" anchor="t" bIns="91425" lIns="91425" spcFirstLastPara="1" rIns="91425" wrap="square" tIns="91425">
            <a:spAutoFit/>
          </a:bodyPr>
          <a:lstStyle/>
          <a:p>
            <a:pPr indent="0" lvl="0" marL="179999" marR="0" rtl="0" algn="ctr">
              <a:lnSpc>
                <a:spcPct val="115000"/>
              </a:lnSpc>
              <a:spcBef>
                <a:spcPts val="0"/>
              </a:spcBef>
              <a:spcAft>
                <a:spcPts val="0"/>
              </a:spcAft>
              <a:buNone/>
            </a:pPr>
            <a:r>
              <a:rPr b="1" lang="en">
                <a:solidFill>
                  <a:srgbClr val="434343"/>
                </a:solidFill>
                <a:latin typeface="Poppins"/>
                <a:ea typeface="Poppins"/>
                <a:cs typeface="Poppins"/>
                <a:sym typeface="Poppins"/>
              </a:rPr>
              <a:t>Area of Concern</a:t>
            </a:r>
            <a:endParaRPr b="1">
              <a:solidFill>
                <a:srgbClr val="434343"/>
              </a:solidFill>
              <a:latin typeface="Poppins"/>
              <a:ea typeface="Poppins"/>
              <a:cs typeface="Poppins"/>
              <a:sym typeface="Poppins"/>
            </a:endParaRPr>
          </a:p>
          <a:p>
            <a:pPr indent="0" lvl="0" marL="179999" marR="0" rtl="0" algn="ctr">
              <a:lnSpc>
                <a:spcPct val="115000"/>
              </a:lnSpc>
              <a:spcBef>
                <a:spcPts val="0"/>
              </a:spcBef>
              <a:spcAft>
                <a:spcPts val="0"/>
              </a:spcAft>
              <a:buClr>
                <a:srgbClr val="000000"/>
              </a:buClr>
              <a:buSzPts val="1400"/>
              <a:buFont typeface="Arial"/>
              <a:buNone/>
            </a:pPr>
            <a:r>
              <a:rPr lang="en" sz="1100">
                <a:solidFill>
                  <a:srgbClr val="434343"/>
                </a:solidFill>
                <a:latin typeface="Poppins"/>
                <a:ea typeface="Poppins"/>
                <a:cs typeface="Poppins"/>
                <a:sym typeface="Poppins"/>
              </a:rPr>
              <a:t>Things that are out of your control</a:t>
            </a:r>
            <a:endParaRPr sz="1100">
              <a:solidFill>
                <a:srgbClr val="434343"/>
              </a:solidFill>
              <a:latin typeface="Poppins"/>
              <a:ea typeface="Poppins"/>
              <a:cs typeface="Poppins"/>
              <a:sym typeface="Poppins"/>
            </a:endParaRPr>
          </a:p>
        </p:txBody>
      </p:sp>
      <p:sp>
        <p:nvSpPr>
          <p:cNvPr id="126" name="Google Shape;126;p23"/>
          <p:cNvSpPr txBox="1"/>
          <p:nvPr/>
        </p:nvSpPr>
        <p:spPr>
          <a:xfrm>
            <a:off x="5402464" y="2173500"/>
            <a:ext cx="2247900" cy="796500"/>
          </a:xfrm>
          <a:prstGeom prst="rect">
            <a:avLst/>
          </a:prstGeom>
          <a:noFill/>
          <a:ln>
            <a:noFill/>
          </a:ln>
        </p:spPr>
        <p:txBody>
          <a:bodyPr anchorCtr="0" anchor="t" bIns="91425" lIns="91425" spcFirstLastPara="1" rIns="91425" wrap="square" tIns="91425">
            <a:spAutoFit/>
          </a:bodyPr>
          <a:lstStyle/>
          <a:p>
            <a:pPr indent="0" lvl="0" marL="179999" marR="0" rtl="0" algn="ctr">
              <a:lnSpc>
                <a:spcPct val="115000"/>
              </a:lnSpc>
              <a:spcBef>
                <a:spcPts val="0"/>
              </a:spcBef>
              <a:spcAft>
                <a:spcPts val="0"/>
              </a:spcAft>
              <a:buNone/>
            </a:pPr>
            <a:r>
              <a:rPr b="1" lang="en">
                <a:solidFill>
                  <a:srgbClr val="434343"/>
                </a:solidFill>
                <a:latin typeface="Poppins"/>
                <a:ea typeface="Poppins"/>
                <a:cs typeface="Poppins"/>
                <a:sym typeface="Poppins"/>
              </a:rPr>
              <a:t>Area of Influence</a:t>
            </a:r>
            <a:endParaRPr b="1">
              <a:solidFill>
                <a:srgbClr val="434343"/>
              </a:solidFill>
              <a:latin typeface="Poppins"/>
              <a:ea typeface="Poppins"/>
              <a:cs typeface="Poppins"/>
              <a:sym typeface="Poppins"/>
            </a:endParaRPr>
          </a:p>
          <a:p>
            <a:pPr indent="0" lvl="0" marL="179999" marR="0" rtl="0" algn="ctr">
              <a:lnSpc>
                <a:spcPct val="115000"/>
              </a:lnSpc>
              <a:spcBef>
                <a:spcPts val="0"/>
              </a:spcBef>
              <a:spcAft>
                <a:spcPts val="0"/>
              </a:spcAft>
              <a:buNone/>
            </a:pPr>
            <a:r>
              <a:rPr lang="en" sz="1100">
                <a:solidFill>
                  <a:srgbClr val="434343"/>
                </a:solidFill>
                <a:latin typeface="Poppins"/>
                <a:ea typeface="Poppins"/>
                <a:cs typeface="Poppins"/>
                <a:sym typeface="Poppins"/>
              </a:rPr>
              <a:t>Things that are within </a:t>
            </a:r>
            <a:endParaRPr sz="1100">
              <a:solidFill>
                <a:srgbClr val="434343"/>
              </a:solidFill>
              <a:latin typeface="Poppins"/>
              <a:ea typeface="Poppins"/>
              <a:cs typeface="Poppins"/>
              <a:sym typeface="Poppins"/>
            </a:endParaRPr>
          </a:p>
          <a:p>
            <a:pPr indent="0" lvl="0" marL="179999" marR="0" rtl="0" algn="ctr">
              <a:lnSpc>
                <a:spcPct val="115000"/>
              </a:lnSpc>
              <a:spcBef>
                <a:spcPts val="0"/>
              </a:spcBef>
              <a:spcAft>
                <a:spcPts val="0"/>
              </a:spcAft>
              <a:buNone/>
            </a:pPr>
            <a:r>
              <a:rPr lang="en" sz="1100">
                <a:solidFill>
                  <a:srgbClr val="434343"/>
                </a:solidFill>
                <a:latin typeface="Poppins"/>
                <a:ea typeface="Poppins"/>
                <a:cs typeface="Poppins"/>
                <a:sym typeface="Poppins"/>
              </a:rPr>
              <a:t>your control</a:t>
            </a:r>
            <a:endParaRPr sz="1100">
              <a:solidFill>
                <a:srgbClr val="434343"/>
              </a:solidFill>
              <a:latin typeface="Poppins"/>
              <a:ea typeface="Poppins"/>
              <a:cs typeface="Poppins"/>
              <a:sym typeface="Poppins"/>
            </a:endParaRPr>
          </a:p>
        </p:txBody>
      </p:sp>
      <p:cxnSp>
        <p:nvCxnSpPr>
          <p:cNvPr id="127" name="Google Shape;127;p23"/>
          <p:cNvCxnSpPr/>
          <p:nvPr/>
        </p:nvCxnSpPr>
        <p:spPr>
          <a:xfrm>
            <a:off x="990475" y="1810175"/>
            <a:ext cx="1337700" cy="15900"/>
          </a:xfrm>
          <a:prstGeom prst="straightConnector1">
            <a:avLst/>
          </a:prstGeom>
          <a:noFill/>
          <a:ln cap="flat" cmpd="sng" w="19050">
            <a:solidFill>
              <a:schemeClr val="dk2"/>
            </a:solidFill>
            <a:prstDash val="solid"/>
            <a:round/>
            <a:headEnd len="med" w="med" type="none"/>
            <a:tailEnd len="med" w="med" type="none"/>
          </a:ln>
        </p:spPr>
      </p:cxnSp>
      <p:sp>
        <p:nvSpPr>
          <p:cNvPr id="128" name="Google Shape;128;p23"/>
          <p:cNvSpPr/>
          <p:nvPr/>
        </p:nvSpPr>
        <p:spPr>
          <a:xfrm>
            <a:off x="2328175" y="1754375"/>
            <a:ext cx="95700" cy="127500"/>
          </a:xfrm>
          <a:prstGeom prst="flowChartConnector">
            <a:avLst/>
          </a:prstGeom>
          <a:solidFill>
            <a:srgbClr val="38CEFF"/>
          </a:solidFill>
          <a:ln cap="flat" cmpd="sng" w="19050">
            <a:solidFill>
              <a:srgbClr val="38CE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9" name="Google Shape;129;p23"/>
          <p:cNvCxnSpPr/>
          <p:nvPr/>
        </p:nvCxnSpPr>
        <p:spPr>
          <a:xfrm rot="10800000">
            <a:off x="5402475" y="2954675"/>
            <a:ext cx="1295700" cy="32700"/>
          </a:xfrm>
          <a:prstGeom prst="straightConnector1">
            <a:avLst/>
          </a:prstGeom>
          <a:noFill/>
          <a:ln cap="flat" cmpd="sng" w="19050">
            <a:solidFill>
              <a:schemeClr val="dk2"/>
            </a:solidFill>
            <a:prstDash val="solid"/>
            <a:round/>
            <a:headEnd len="med" w="med" type="none"/>
            <a:tailEnd len="med" w="med" type="none"/>
          </a:ln>
        </p:spPr>
      </p:cxnSp>
      <p:sp>
        <p:nvSpPr>
          <p:cNvPr id="130" name="Google Shape;130;p23"/>
          <p:cNvSpPr/>
          <p:nvPr/>
        </p:nvSpPr>
        <p:spPr>
          <a:xfrm rot="-10038914">
            <a:off x="5361864" y="2900705"/>
            <a:ext cx="95634" cy="127588"/>
          </a:xfrm>
          <a:prstGeom prst="flowChartConnector">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accent1"/>
              </a:highlight>
            </a:endParaRPr>
          </a:p>
        </p:txBody>
      </p:sp>
      <p:sp>
        <p:nvSpPr>
          <p:cNvPr id="131" name="Google Shape;131;p23"/>
          <p:cNvSpPr txBox="1"/>
          <p:nvPr/>
        </p:nvSpPr>
        <p:spPr>
          <a:xfrm>
            <a:off x="1859475" y="2166300"/>
            <a:ext cx="8103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rgbClr val="38CEFF"/>
                </a:solidFill>
                <a:latin typeface="Poppins"/>
                <a:ea typeface="Poppins"/>
                <a:cs typeface="Poppins"/>
                <a:sym typeface="Poppins"/>
              </a:rPr>
              <a:t>W</a:t>
            </a:r>
            <a:r>
              <a:rPr b="1" lang="en" sz="1100">
                <a:solidFill>
                  <a:srgbClr val="38CEFF"/>
                </a:solidFill>
                <a:latin typeface="Poppins"/>
                <a:ea typeface="Poppins"/>
                <a:cs typeface="Poppins"/>
                <a:sym typeface="Poppins"/>
              </a:rPr>
              <a:t>eather</a:t>
            </a:r>
            <a:endParaRPr b="1" sz="1100">
              <a:solidFill>
                <a:srgbClr val="38CEFF"/>
              </a:solidFill>
              <a:latin typeface="Poppins"/>
              <a:ea typeface="Poppins"/>
              <a:cs typeface="Poppins"/>
              <a:sym typeface="Poppins"/>
            </a:endParaRPr>
          </a:p>
        </p:txBody>
      </p:sp>
      <p:sp>
        <p:nvSpPr>
          <p:cNvPr id="132" name="Google Shape;132;p23"/>
          <p:cNvSpPr txBox="1"/>
          <p:nvPr/>
        </p:nvSpPr>
        <p:spPr>
          <a:xfrm>
            <a:off x="2328175" y="3489225"/>
            <a:ext cx="9717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rgbClr val="38CEFF"/>
                </a:solidFill>
                <a:latin typeface="Poppins"/>
                <a:ea typeface="Poppins"/>
                <a:cs typeface="Poppins"/>
                <a:sym typeface="Poppins"/>
              </a:rPr>
              <a:t>Economy</a:t>
            </a:r>
            <a:endParaRPr b="1" sz="1100">
              <a:solidFill>
                <a:srgbClr val="38CEFF"/>
              </a:solidFill>
              <a:latin typeface="Poppins"/>
              <a:ea typeface="Poppins"/>
              <a:cs typeface="Poppins"/>
              <a:sym typeface="Poppins"/>
            </a:endParaRPr>
          </a:p>
        </p:txBody>
      </p:sp>
      <p:sp>
        <p:nvSpPr>
          <p:cNvPr id="133" name="Google Shape;133;p23"/>
          <p:cNvSpPr txBox="1"/>
          <p:nvPr/>
        </p:nvSpPr>
        <p:spPr>
          <a:xfrm>
            <a:off x="3133350" y="601750"/>
            <a:ext cx="14388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rgbClr val="38CEFF"/>
                </a:solidFill>
                <a:latin typeface="Poppins"/>
                <a:ea typeface="Poppins"/>
                <a:cs typeface="Poppins"/>
                <a:sym typeface="Poppins"/>
              </a:rPr>
              <a:t>Other’s opinion</a:t>
            </a:r>
            <a:endParaRPr b="1" sz="1100">
              <a:solidFill>
                <a:srgbClr val="38CEFF"/>
              </a:solidFill>
              <a:latin typeface="Poppins"/>
              <a:ea typeface="Poppins"/>
              <a:cs typeface="Poppins"/>
              <a:sym typeface="Poppins"/>
            </a:endParaRPr>
          </a:p>
        </p:txBody>
      </p:sp>
      <p:sp>
        <p:nvSpPr>
          <p:cNvPr id="134" name="Google Shape;134;p23"/>
          <p:cNvSpPr txBox="1"/>
          <p:nvPr/>
        </p:nvSpPr>
        <p:spPr>
          <a:xfrm>
            <a:off x="3628550" y="4156900"/>
            <a:ext cx="13377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rgbClr val="38CEFF"/>
                </a:solidFill>
                <a:latin typeface="Poppins"/>
                <a:ea typeface="Poppins"/>
                <a:cs typeface="Poppins"/>
                <a:sym typeface="Poppins"/>
              </a:rPr>
              <a:t>Political unrest</a:t>
            </a:r>
            <a:endParaRPr b="1" sz="1100">
              <a:solidFill>
                <a:srgbClr val="38CEFF"/>
              </a:solidFill>
              <a:latin typeface="Poppins"/>
              <a:ea typeface="Poppins"/>
              <a:cs typeface="Poppins"/>
              <a:sym typeface="Poppins"/>
            </a:endParaRPr>
          </a:p>
        </p:txBody>
      </p:sp>
      <p:sp>
        <p:nvSpPr>
          <p:cNvPr id="135" name="Google Shape;135;p23"/>
          <p:cNvSpPr txBox="1"/>
          <p:nvPr/>
        </p:nvSpPr>
        <p:spPr>
          <a:xfrm>
            <a:off x="5342800" y="1154400"/>
            <a:ext cx="13377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rgbClr val="38CEFF"/>
                </a:solidFill>
                <a:latin typeface="Poppins"/>
                <a:ea typeface="Poppins"/>
                <a:cs typeface="Poppins"/>
                <a:sym typeface="Poppins"/>
              </a:rPr>
              <a:t>Global pandemic</a:t>
            </a:r>
            <a:endParaRPr b="1" sz="1100">
              <a:solidFill>
                <a:srgbClr val="38CEFF"/>
              </a:solidFill>
              <a:latin typeface="Poppins"/>
              <a:ea typeface="Poppins"/>
              <a:cs typeface="Poppins"/>
              <a:sym typeface="Poppins"/>
            </a:endParaRPr>
          </a:p>
        </p:txBody>
      </p:sp>
      <p:sp>
        <p:nvSpPr>
          <p:cNvPr id="136" name="Google Shape;136;p23"/>
          <p:cNvSpPr txBox="1"/>
          <p:nvPr/>
        </p:nvSpPr>
        <p:spPr>
          <a:xfrm>
            <a:off x="3096450" y="1729650"/>
            <a:ext cx="11910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chemeClr val="accent1"/>
                </a:solidFill>
                <a:latin typeface="Poppins"/>
                <a:ea typeface="Poppins"/>
                <a:cs typeface="Poppins"/>
                <a:sym typeface="Poppins"/>
              </a:rPr>
              <a:t>Your habits</a:t>
            </a:r>
            <a:endParaRPr b="1" sz="1100">
              <a:solidFill>
                <a:schemeClr val="accent1"/>
              </a:solidFill>
              <a:latin typeface="Poppins"/>
              <a:ea typeface="Poppins"/>
              <a:cs typeface="Poppins"/>
              <a:sym typeface="Poppins"/>
            </a:endParaRPr>
          </a:p>
        </p:txBody>
      </p:sp>
      <p:sp>
        <p:nvSpPr>
          <p:cNvPr id="137" name="Google Shape;137;p23"/>
          <p:cNvSpPr txBox="1"/>
          <p:nvPr/>
        </p:nvSpPr>
        <p:spPr>
          <a:xfrm>
            <a:off x="4045000" y="3262225"/>
            <a:ext cx="11910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chemeClr val="accent1"/>
                </a:solidFill>
                <a:latin typeface="Poppins"/>
                <a:ea typeface="Poppins"/>
                <a:cs typeface="Poppins"/>
                <a:sym typeface="Poppins"/>
              </a:rPr>
              <a:t>Your attitude</a:t>
            </a:r>
            <a:endParaRPr b="1" sz="1100">
              <a:solidFill>
                <a:schemeClr val="accent1"/>
              </a:solidFill>
              <a:latin typeface="Poppins"/>
              <a:ea typeface="Poppins"/>
              <a:cs typeface="Poppins"/>
              <a:sym typeface="Poppins"/>
            </a:endParaRPr>
          </a:p>
        </p:txBody>
      </p:sp>
      <p:sp>
        <p:nvSpPr>
          <p:cNvPr id="138" name="Google Shape;138;p23"/>
          <p:cNvSpPr txBox="1"/>
          <p:nvPr/>
        </p:nvSpPr>
        <p:spPr>
          <a:xfrm>
            <a:off x="4287450" y="1881863"/>
            <a:ext cx="14388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chemeClr val="accent1"/>
                </a:solidFill>
                <a:latin typeface="Poppins"/>
                <a:ea typeface="Poppins"/>
                <a:cs typeface="Poppins"/>
                <a:sym typeface="Poppins"/>
              </a:rPr>
              <a:t>Your communication skills</a:t>
            </a:r>
            <a:endParaRPr b="1" sz="1100">
              <a:solidFill>
                <a:schemeClr val="accent1"/>
              </a:solidFill>
              <a:latin typeface="Poppins"/>
              <a:ea typeface="Poppins"/>
              <a:cs typeface="Poppins"/>
              <a:sym typeface="Poppins"/>
            </a:endParaRPr>
          </a:p>
        </p:txBody>
      </p:sp>
      <p:sp>
        <p:nvSpPr>
          <p:cNvPr id="139" name="Google Shape;139;p23"/>
          <p:cNvSpPr txBox="1"/>
          <p:nvPr/>
        </p:nvSpPr>
        <p:spPr>
          <a:xfrm>
            <a:off x="3003775" y="2495925"/>
            <a:ext cx="11910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chemeClr val="accent1"/>
                </a:solidFill>
                <a:latin typeface="Poppins"/>
                <a:ea typeface="Poppins"/>
                <a:cs typeface="Poppins"/>
                <a:sym typeface="Poppins"/>
              </a:rPr>
              <a:t>Your mindset</a:t>
            </a:r>
            <a:endParaRPr b="1" sz="1100">
              <a:solidFill>
                <a:schemeClr val="accent1"/>
              </a:solidFill>
              <a:latin typeface="Poppins"/>
              <a:ea typeface="Poppins"/>
              <a:cs typeface="Poppins"/>
              <a:sym typeface="Poppin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pic>
        <p:nvPicPr>
          <p:cNvPr id="144" name="Google Shape;144;p24"/>
          <p:cNvPicPr preferRelativeResize="0"/>
          <p:nvPr/>
        </p:nvPicPr>
        <p:blipFill>
          <a:blip r:embed="rId3">
            <a:alphaModFix/>
          </a:blip>
          <a:stretch>
            <a:fillRect/>
          </a:stretch>
        </p:blipFill>
        <p:spPr>
          <a:xfrm>
            <a:off x="14468" y="0"/>
            <a:ext cx="9115064" cy="5143500"/>
          </a:xfrm>
          <a:prstGeom prst="rect">
            <a:avLst/>
          </a:prstGeom>
          <a:noFill/>
          <a:ln>
            <a:noFill/>
          </a:ln>
        </p:spPr>
      </p:pic>
      <p:grpSp>
        <p:nvGrpSpPr>
          <p:cNvPr id="145" name="Google Shape;145;p24"/>
          <p:cNvGrpSpPr/>
          <p:nvPr/>
        </p:nvGrpSpPr>
        <p:grpSpPr>
          <a:xfrm>
            <a:off x="1940863" y="451213"/>
            <a:ext cx="6719025" cy="4440175"/>
            <a:chOff x="2606538" y="366763"/>
            <a:chExt cx="6719025" cy="4440175"/>
          </a:xfrm>
        </p:grpSpPr>
        <p:sp>
          <p:nvSpPr>
            <p:cNvPr id="146" name="Google Shape;146;p24"/>
            <p:cNvSpPr/>
            <p:nvPr/>
          </p:nvSpPr>
          <p:spPr>
            <a:xfrm>
              <a:off x="3128763" y="366763"/>
              <a:ext cx="4682100" cy="4379100"/>
            </a:xfrm>
            <a:prstGeom prst="ellipse">
              <a:avLst/>
            </a:prstGeom>
            <a:solidFill>
              <a:schemeClr val="lt2"/>
            </a:solidFill>
            <a:ln cap="flat" cmpd="sng" w="28575">
              <a:solidFill>
                <a:srgbClr val="38CEFF"/>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4"/>
            <p:cNvSpPr txBox="1"/>
            <p:nvPr/>
          </p:nvSpPr>
          <p:spPr>
            <a:xfrm>
              <a:off x="2717588" y="2085725"/>
              <a:ext cx="1337700" cy="692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100">
                  <a:solidFill>
                    <a:srgbClr val="38CEFF"/>
                  </a:solidFill>
                  <a:latin typeface="Poppins"/>
                  <a:ea typeface="Poppins"/>
                  <a:cs typeface="Poppins"/>
                  <a:sym typeface="Poppins"/>
                </a:rPr>
                <a:t>Other classmate’s progress</a:t>
              </a:r>
              <a:endParaRPr b="1" sz="1100">
                <a:solidFill>
                  <a:srgbClr val="38CEFF"/>
                </a:solidFill>
                <a:latin typeface="Poppins"/>
                <a:ea typeface="Poppins"/>
                <a:cs typeface="Poppins"/>
                <a:sym typeface="Poppins"/>
              </a:endParaRPr>
            </a:p>
          </p:txBody>
        </p:sp>
        <p:sp>
          <p:nvSpPr>
            <p:cNvPr id="148" name="Google Shape;148;p24"/>
            <p:cNvSpPr txBox="1"/>
            <p:nvPr/>
          </p:nvSpPr>
          <p:spPr>
            <a:xfrm>
              <a:off x="2606538" y="3217963"/>
              <a:ext cx="1438800" cy="523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100">
                  <a:solidFill>
                    <a:srgbClr val="38CEFF"/>
                  </a:solidFill>
                  <a:latin typeface="Poppins"/>
                  <a:ea typeface="Poppins"/>
                  <a:cs typeface="Poppins"/>
                  <a:sym typeface="Poppins"/>
                </a:rPr>
                <a:t>The pace of the bootcamp</a:t>
              </a:r>
              <a:endParaRPr b="1" sz="1100">
                <a:solidFill>
                  <a:srgbClr val="38CEFF"/>
                </a:solidFill>
                <a:latin typeface="Poppins"/>
                <a:ea typeface="Poppins"/>
                <a:cs typeface="Poppins"/>
                <a:sym typeface="Poppins"/>
              </a:endParaRPr>
            </a:p>
          </p:txBody>
        </p:sp>
        <p:sp>
          <p:nvSpPr>
            <p:cNvPr id="149" name="Google Shape;149;p24"/>
            <p:cNvSpPr txBox="1"/>
            <p:nvPr/>
          </p:nvSpPr>
          <p:spPr>
            <a:xfrm>
              <a:off x="3217738" y="650063"/>
              <a:ext cx="19275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rgbClr val="38CEFF"/>
                  </a:solidFill>
                  <a:latin typeface="Poppins"/>
                  <a:ea typeface="Poppins"/>
                  <a:cs typeface="Poppins"/>
                  <a:sym typeface="Poppins"/>
                </a:rPr>
                <a:t>Market conditions</a:t>
              </a:r>
              <a:endParaRPr b="1" sz="1100">
                <a:solidFill>
                  <a:srgbClr val="38CEFF"/>
                </a:solidFill>
                <a:latin typeface="Poppins"/>
                <a:ea typeface="Poppins"/>
                <a:cs typeface="Poppins"/>
                <a:sym typeface="Poppins"/>
              </a:endParaRPr>
            </a:p>
          </p:txBody>
        </p:sp>
        <p:sp>
          <p:nvSpPr>
            <p:cNvPr id="150" name="Google Shape;150;p24"/>
            <p:cNvSpPr txBox="1"/>
            <p:nvPr/>
          </p:nvSpPr>
          <p:spPr>
            <a:xfrm>
              <a:off x="3535813" y="4114238"/>
              <a:ext cx="2000100" cy="692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100">
                  <a:solidFill>
                    <a:srgbClr val="38CEFF"/>
                  </a:solidFill>
                  <a:latin typeface="Poppins"/>
                  <a:ea typeface="Poppins"/>
                  <a:cs typeface="Poppins"/>
                  <a:sym typeface="Poppins"/>
                </a:rPr>
                <a:t>The hiring manager’s decision-making process</a:t>
              </a:r>
              <a:endParaRPr b="1" sz="1100">
                <a:solidFill>
                  <a:srgbClr val="38CEFF"/>
                </a:solidFill>
                <a:latin typeface="Poppins"/>
                <a:ea typeface="Poppins"/>
                <a:cs typeface="Poppins"/>
                <a:sym typeface="Poppins"/>
              </a:endParaRPr>
            </a:p>
          </p:txBody>
        </p:sp>
        <p:sp>
          <p:nvSpPr>
            <p:cNvPr id="151" name="Google Shape;151;p24"/>
            <p:cNvSpPr txBox="1"/>
            <p:nvPr/>
          </p:nvSpPr>
          <p:spPr>
            <a:xfrm>
              <a:off x="6545463" y="1111738"/>
              <a:ext cx="27801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rgbClr val="38CEFF"/>
                  </a:solidFill>
                  <a:latin typeface="Poppins"/>
                  <a:ea typeface="Poppins"/>
                  <a:cs typeface="Poppins"/>
                  <a:sym typeface="Poppins"/>
                </a:rPr>
                <a:t>Number of applicants for a job</a:t>
              </a:r>
              <a:endParaRPr b="1" sz="1100">
                <a:solidFill>
                  <a:srgbClr val="38CEFF"/>
                </a:solidFill>
                <a:latin typeface="Poppins"/>
                <a:ea typeface="Poppins"/>
                <a:cs typeface="Poppins"/>
                <a:sym typeface="Poppins"/>
              </a:endParaRPr>
            </a:p>
          </p:txBody>
        </p:sp>
        <p:sp>
          <p:nvSpPr>
            <p:cNvPr id="152" name="Google Shape;152;p24"/>
            <p:cNvSpPr txBox="1"/>
            <p:nvPr/>
          </p:nvSpPr>
          <p:spPr>
            <a:xfrm>
              <a:off x="6209213" y="3751363"/>
              <a:ext cx="1438800" cy="692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100">
                  <a:solidFill>
                    <a:srgbClr val="38CEFF"/>
                  </a:solidFill>
                  <a:latin typeface="Poppins"/>
                  <a:ea typeface="Poppins"/>
                  <a:cs typeface="Poppins"/>
                  <a:sym typeface="Poppins"/>
                </a:rPr>
                <a:t>The outcome of the </a:t>
              </a:r>
              <a:r>
                <a:rPr b="1" lang="en" sz="1100">
                  <a:solidFill>
                    <a:srgbClr val="38CEFF"/>
                  </a:solidFill>
                  <a:latin typeface="Poppins"/>
                  <a:ea typeface="Poppins"/>
                  <a:cs typeface="Poppins"/>
                  <a:sym typeface="Poppins"/>
                </a:rPr>
                <a:t>bootcamp/</a:t>
              </a:r>
              <a:r>
                <a:rPr b="1" lang="en" sz="1100">
                  <a:solidFill>
                    <a:srgbClr val="38CEFF"/>
                  </a:solidFill>
                  <a:latin typeface="Poppins"/>
                  <a:ea typeface="Poppins"/>
                  <a:cs typeface="Poppins"/>
                  <a:sym typeface="Poppins"/>
                </a:rPr>
                <a:t> job hunt</a:t>
              </a:r>
              <a:endParaRPr b="1" sz="1100">
                <a:solidFill>
                  <a:srgbClr val="38CEFF"/>
                </a:solidFill>
                <a:latin typeface="Poppins"/>
                <a:ea typeface="Poppins"/>
                <a:cs typeface="Poppins"/>
                <a:sym typeface="Poppins"/>
              </a:endParaRPr>
            </a:p>
          </p:txBody>
        </p:sp>
        <p:sp>
          <p:nvSpPr>
            <p:cNvPr id="153" name="Google Shape;153;p24"/>
            <p:cNvSpPr txBox="1"/>
            <p:nvPr/>
          </p:nvSpPr>
          <p:spPr>
            <a:xfrm>
              <a:off x="4611838" y="413063"/>
              <a:ext cx="2780100" cy="523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100">
                  <a:solidFill>
                    <a:srgbClr val="38CEFF"/>
                  </a:solidFill>
                  <a:latin typeface="Poppins"/>
                  <a:ea typeface="Poppins"/>
                  <a:cs typeface="Poppins"/>
                  <a:sym typeface="Poppins"/>
                </a:rPr>
                <a:t>The quality/technologies</a:t>
              </a:r>
              <a:br>
                <a:rPr b="1" lang="en" sz="1100">
                  <a:solidFill>
                    <a:srgbClr val="38CEFF"/>
                  </a:solidFill>
                  <a:latin typeface="Poppins"/>
                  <a:ea typeface="Poppins"/>
                  <a:cs typeface="Poppins"/>
                  <a:sym typeface="Poppins"/>
                </a:rPr>
              </a:br>
              <a:r>
                <a:rPr b="1" lang="en" sz="1100">
                  <a:solidFill>
                    <a:srgbClr val="38CEFF"/>
                  </a:solidFill>
                  <a:latin typeface="Poppins"/>
                  <a:ea typeface="Poppins"/>
                  <a:cs typeface="Poppins"/>
                  <a:sym typeface="Poppins"/>
                </a:rPr>
                <a:t> taught in the bootcamp</a:t>
              </a:r>
              <a:endParaRPr b="1" sz="1100">
                <a:solidFill>
                  <a:srgbClr val="38CEFF"/>
                </a:solidFill>
                <a:latin typeface="Poppins"/>
                <a:ea typeface="Poppins"/>
                <a:cs typeface="Poppins"/>
                <a:sym typeface="Poppins"/>
              </a:endParaRPr>
            </a:p>
          </p:txBody>
        </p:sp>
      </p:grpSp>
      <p:sp>
        <p:nvSpPr>
          <p:cNvPr id="154" name="Google Shape;154;p24"/>
          <p:cNvSpPr txBox="1"/>
          <p:nvPr/>
        </p:nvSpPr>
        <p:spPr>
          <a:xfrm>
            <a:off x="308750" y="239950"/>
            <a:ext cx="3319800" cy="1230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rPr b="1" lang="en" sz="2400">
                <a:solidFill>
                  <a:schemeClr val="lt1"/>
                </a:solidFill>
                <a:latin typeface="Poppins"/>
                <a:ea typeface="Poppins"/>
                <a:cs typeface="Poppins"/>
                <a:sym typeface="Poppins"/>
              </a:rPr>
              <a:t>Here goes</a:t>
            </a:r>
            <a:br>
              <a:rPr b="1" lang="en" sz="2400">
                <a:solidFill>
                  <a:schemeClr val="lt1"/>
                </a:solidFill>
                <a:latin typeface="Poppins"/>
                <a:ea typeface="Poppins"/>
                <a:cs typeface="Poppins"/>
                <a:sym typeface="Poppins"/>
              </a:rPr>
            </a:br>
            <a:r>
              <a:rPr b="1" lang="en" sz="2400">
                <a:solidFill>
                  <a:schemeClr val="lt1"/>
                </a:solidFill>
                <a:latin typeface="Poppins"/>
                <a:ea typeface="Poppins"/>
                <a:cs typeface="Poppins"/>
                <a:sym typeface="Poppins"/>
              </a:rPr>
              <a:t>A title</a:t>
            </a:r>
            <a:endParaRPr b="1" i="0" sz="2400" u="none" cap="none" strike="noStrike">
              <a:solidFill>
                <a:schemeClr val="lt1"/>
              </a:solidFill>
              <a:latin typeface="Poppins"/>
              <a:ea typeface="Poppins"/>
              <a:cs typeface="Poppins"/>
              <a:sym typeface="Poppins"/>
            </a:endParaRPr>
          </a:p>
        </p:txBody>
      </p:sp>
      <p:grpSp>
        <p:nvGrpSpPr>
          <p:cNvPr id="155" name="Google Shape;155;p24"/>
          <p:cNvGrpSpPr/>
          <p:nvPr/>
        </p:nvGrpSpPr>
        <p:grpSpPr>
          <a:xfrm>
            <a:off x="3294725" y="1134000"/>
            <a:ext cx="3124425" cy="3027900"/>
            <a:chOff x="3294725" y="1134000"/>
            <a:chExt cx="3124425" cy="3027900"/>
          </a:xfrm>
        </p:grpSpPr>
        <p:sp>
          <p:nvSpPr>
            <p:cNvPr id="156" name="Google Shape;156;p24"/>
            <p:cNvSpPr/>
            <p:nvPr/>
          </p:nvSpPr>
          <p:spPr>
            <a:xfrm>
              <a:off x="3294725" y="1134000"/>
              <a:ext cx="3099300" cy="3027900"/>
            </a:xfrm>
            <a:prstGeom prst="ellipse">
              <a:avLst/>
            </a:prstGeom>
            <a:solidFill>
              <a:schemeClr val="lt1"/>
            </a:solidFill>
            <a:ln cap="flat" cmpd="sng" w="76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100">
                <a:solidFill>
                  <a:schemeClr val="accent1"/>
                </a:solidFill>
                <a:latin typeface="Poppins"/>
                <a:ea typeface="Poppins"/>
                <a:cs typeface="Poppins"/>
                <a:sym typeface="Poppins"/>
              </a:endParaRPr>
            </a:p>
          </p:txBody>
        </p:sp>
        <p:sp>
          <p:nvSpPr>
            <p:cNvPr id="157" name="Google Shape;157;p24"/>
            <p:cNvSpPr txBox="1"/>
            <p:nvPr/>
          </p:nvSpPr>
          <p:spPr>
            <a:xfrm>
              <a:off x="3900288" y="1376888"/>
              <a:ext cx="1191000" cy="523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100">
                  <a:solidFill>
                    <a:schemeClr val="accent1"/>
                  </a:solidFill>
                  <a:latin typeface="Poppins"/>
                  <a:ea typeface="Poppins"/>
                  <a:cs typeface="Poppins"/>
                  <a:sym typeface="Poppins"/>
                </a:rPr>
                <a:t>Practice  and build projects</a:t>
              </a:r>
              <a:endParaRPr b="1" sz="1100">
                <a:solidFill>
                  <a:schemeClr val="accent1"/>
                </a:solidFill>
                <a:latin typeface="Poppins"/>
                <a:ea typeface="Poppins"/>
                <a:cs typeface="Poppins"/>
                <a:sym typeface="Poppins"/>
              </a:endParaRPr>
            </a:p>
          </p:txBody>
        </p:sp>
        <p:sp>
          <p:nvSpPr>
            <p:cNvPr id="158" name="Google Shape;158;p24"/>
            <p:cNvSpPr txBox="1"/>
            <p:nvPr/>
          </p:nvSpPr>
          <p:spPr>
            <a:xfrm>
              <a:off x="4248875" y="3334600"/>
              <a:ext cx="1191000" cy="692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100">
                  <a:solidFill>
                    <a:schemeClr val="accent1"/>
                  </a:solidFill>
                  <a:latin typeface="Poppins"/>
                  <a:ea typeface="Poppins"/>
                  <a:cs typeface="Poppins"/>
                  <a:sym typeface="Poppins"/>
                </a:rPr>
                <a:t>Prepare  &amp; practice interviews</a:t>
              </a:r>
              <a:endParaRPr b="1" sz="1100">
                <a:solidFill>
                  <a:schemeClr val="accent1"/>
                </a:solidFill>
                <a:latin typeface="Poppins"/>
                <a:ea typeface="Poppins"/>
                <a:cs typeface="Poppins"/>
                <a:sym typeface="Poppins"/>
              </a:endParaRPr>
            </a:p>
          </p:txBody>
        </p:sp>
        <p:sp>
          <p:nvSpPr>
            <p:cNvPr id="159" name="Google Shape;159;p24"/>
            <p:cNvSpPr txBox="1"/>
            <p:nvPr/>
          </p:nvSpPr>
          <p:spPr>
            <a:xfrm>
              <a:off x="4751750" y="2037175"/>
              <a:ext cx="1438800" cy="692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100">
                  <a:solidFill>
                    <a:schemeClr val="accent1"/>
                  </a:solidFill>
                  <a:latin typeface="Poppins"/>
                  <a:ea typeface="Poppins"/>
                  <a:cs typeface="Poppins"/>
                  <a:sym typeface="Poppins"/>
                </a:rPr>
                <a:t>Network  with industry professionals</a:t>
              </a:r>
              <a:endParaRPr b="1" sz="1100">
                <a:solidFill>
                  <a:schemeClr val="accent1"/>
                </a:solidFill>
                <a:latin typeface="Poppins"/>
                <a:ea typeface="Poppins"/>
                <a:cs typeface="Poppins"/>
                <a:sym typeface="Poppins"/>
              </a:endParaRPr>
            </a:p>
          </p:txBody>
        </p:sp>
        <p:sp>
          <p:nvSpPr>
            <p:cNvPr id="160" name="Google Shape;160;p24"/>
            <p:cNvSpPr txBox="1"/>
            <p:nvPr/>
          </p:nvSpPr>
          <p:spPr>
            <a:xfrm>
              <a:off x="3628550" y="2000913"/>
              <a:ext cx="1191000" cy="692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100">
                  <a:solidFill>
                    <a:schemeClr val="accent1"/>
                  </a:solidFill>
                  <a:latin typeface="Poppins"/>
                  <a:ea typeface="Poppins"/>
                  <a:cs typeface="Poppins"/>
                  <a:sym typeface="Poppins"/>
                </a:rPr>
                <a:t>Build a strong online portfolio</a:t>
              </a:r>
              <a:endParaRPr b="1" sz="1100">
                <a:solidFill>
                  <a:schemeClr val="accent1"/>
                </a:solidFill>
                <a:latin typeface="Poppins"/>
                <a:ea typeface="Poppins"/>
                <a:cs typeface="Poppins"/>
                <a:sym typeface="Poppins"/>
              </a:endParaRPr>
            </a:p>
          </p:txBody>
        </p:sp>
        <p:sp>
          <p:nvSpPr>
            <p:cNvPr id="161" name="Google Shape;161;p24"/>
            <p:cNvSpPr txBox="1"/>
            <p:nvPr/>
          </p:nvSpPr>
          <p:spPr>
            <a:xfrm>
              <a:off x="3294725" y="2811388"/>
              <a:ext cx="1599600" cy="523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100">
                  <a:solidFill>
                    <a:schemeClr val="accent1"/>
                  </a:solidFill>
                  <a:latin typeface="Poppins"/>
                  <a:ea typeface="Poppins"/>
                  <a:cs typeface="Poppins"/>
                  <a:sym typeface="Poppins"/>
                </a:rPr>
                <a:t>Seek help from Seniors or SSM</a:t>
              </a:r>
              <a:endParaRPr b="1" sz="1100">
                <a:solidFill>
                  <a:schemeClr val="accent1"/>
                </a:solidFill>
                <a:latin typeface="Poppins"/>
                <a:ea typeface="Poppins"/>
                <a:cs typeface="Poppins"/>
                <a:sym typeface="Poppins"/>
              </a:endParaRPr>
            </a:p>
          </p:txBody>
        </p:sp>
        <p:sp>
          <p:nvSpPr>
            <p:cNvPr id="162" name="Google Shape;162;p24"/>
            <p:cNvSpPr txBox="1"/>
            <p:nvPr/>
          </p:nvSpPr>
          <p:spPr>
            <a:xfrm>
              <a:off x="4751750" y="1449388"/>
              <a:ext cx="1599600" cy="523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100">
                  <a:solidFill>
                    <a:schemeClr val="accent1"/>
                  </a:solidFill>
                  <a:latin typeface="Poppins"/>
                  <a:ea typeface="Poppins"/>
                  <a:cs typeface="Poppins"/>
                  <a:sym typeface="Poppins"/>
                </a:rPr>
                <a:t>Your time management</a:t>
              </a:r>
              <a:endParaRPr b="1" sz="1100">
                <a:solidFill>
                  <a:schemeClr val="accent1"/>
                </a:solidFill>
                <a:latin typeface="Poppins"/>
                <a:ea typeface="Poppins"/>
                <a:cs typeface="Poppins"/>
                <a:sym typeface="Poppins"/>
              </a:endParaRPr>
            </a:p>
          </p:txBody>
        </p:sp>
        <p:sp>
          <p:nvSpPr>
            <p:cNvPr id="163" name="Google Shape;163;p24"/>
            <p:cNvSpPr txBox="1"/>
            <p:nvPr/>
          </p:nvSpPr>
          <p:spPr>
            <a:xfrm>
              <a:off x="4819550" y="2794438"/>
              <a:ext cx="15996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100">
                  <a:solidFill>
                    <a:schemeClr val="accent1"/>
                  </a:solidFill>
                  <a:latin typeface="Poppins"/>
                  <a:ea typeface="Poppins"/>
                  <a:cs typeface="Poppins"/>
                  <a:sym typeface="Poppins"/>
                </a:rPr>
                <a:t>Applying for job</a:t>
              </a:r>
              <a:r>
                <a:rPr b="1" lang="en" sz="1100">
                  <a:solidFill>
                    <a:schemeClr val="accent1"/>
                  </a:solidFill>
                  <a:latin typeface="Poppins"/>
                  <a:ea typeface="Poppins"/>
                  <a:cs typeface="Poppins"/>
                  <a:sym typeface="Poppins"/>
                </a:rPr>
                <a:t>s</a:t>
              </a:r>
              <a:endParaRPr b="1" sz="1100">
                <a:solidFill>
                  <a:schemeClr val="accent1"/>
                </a:solidFill>
                <a:latin typeface="Poppins"/>
                <a:ea typeface="Poppins"/>
                <a:cs typeface="Poppins"/>
                <a:sym typeface="Poppins"/>
              </a:endParaRPr>
            </a:p>
          </p:txBody>
        </p:sp>
      </p:grpSp>
      <p:grpSp>
        <p:nvGrpSpPr>
          <p:cNvPr id="164" name="Google Shape;164;p24"/>
          <p:cNvGrpSpPr/>
          <p:nvPr/>
        </p:nvGrpSpPr>
        <p:grpSpPr>
          <a:xfrm>
            <a:off x="1183988" y="1056238"/>
            <a:ext cx="2587200" cy="935375"/>
            <a:chOff x="1183988" y="1056238"/>
            <a:chExt cx="2587200" cy="935375"/>
          </a:xfrm>
        </p:grpSpPr>
        <p:sp>
          <p:nvSpPr>
            <p:cNvPr id="165" name="Google Shape;165;p24"/>
            <p:cNvSpPr txBox="1"/>
            <p:nvPr/>
          </p:nvSpPr>
          <p:spPr>
            <a:xfrm>
              <a:off x="1183988" y="1056238"/>
              <a:ext cx="2587200" cy="831900"/>
            </a:xfrm>
            <a:prstGeom prst="rect">
              <a:avLst/>
            </a:prstGeom>
            <a:noFill/>
            <a:ln>
              <a:noFill/>
            </a:ln>
          </p:spPr>
          <p:txBody>
            <a:bodyPr anchorCtr="0" anchor="t" bIns="91425" lIns="91425" spcFirstLastPara="1" rIns="91425" wrap="square" tIns="91425">
              <a:spAutoFit/>
            </a:bodyPr>
            <a:lstStyle/>
            <a:p>
              <a:pPr indent="0" lvl="0" marL="179999" marR="0" rtl="0" algn="ctr">
                <a:lnSpc>
                  <a:spcPct val="115000"/>
                </a:lnSpc>
                <a:spcBef>
                  <a:spcPts val="0"/>
                </a:spcBef>
                <a:spcAft>
                  <a:spcPts val="0"/>
                </a:spcAft>
                <a:buNone/>
              </a:pPr>
              <a:r>
                <a:rPr b="1" lang="en" sz="1600">
                  <a:solidFill>
                    <a:srgbClr val="434343"/>
                  </a:solidFill>
                  <a:latin typeface="Poppins"/>
                  <a:ea typeface="Poppins"/>
                  <a:cs typeface="Poppins"/>
                  <a:sym typeface="Poppins"/>
                </a:rPr>
                <a:t>Area of Concern </a:t>
              </a:r>
              <a:r>
                <a:rPr b="1" lang="en" sz="1600">
                  <a:solidFill>
                    <a:srgbClr val="434343"/>
                  </a:solidFill>
                  <a:latin typeface="Poppins"/>
                  <a:ea typeface="Poppins"/>
                  <a:cs typeface="Poppins"/>
                  <a:sym typeface="Poppins"/>
                </a:rPr>
                <a:t>🤕🪫</a:t>
              </a:r>
              <a:endParaRPr b="1" sz="1600">
                <a:solidFill>
                  <a:srgbClr val="434343"/>
                </a:solidFill>
                <a:latin typeface="Poppins"/>
                <a:ea typeface="Poppins"/>
                <a:cs typeface="Poppins"/>
                <a:sym typeface="Poppins"/>
              </a:endParaRPr>
            </a:p>
            <a:p>
              <a:pPr indent="0" lvl="0" marL="179999" marR="0" rtl="0" algn="ctr">
                <a:lnSpc>
                  <a:spcPct val="115000"/>
                </a:lnSpc>
                <a:spcBef>
                  <a:spcPts val="0"/>
                </a:spcBef>
                <a:spcAft>
                  <a:spcPts val="0"/>
                </a:spcAft>
                <a:buClr>
                  <a:srgbClr val="000000"/>
                </a:buClr>
                <a:buSzPts val="1400"/>
                <a:buFont typeface="Arial"/>
                <a:buNone/>
              </a:pPr>
              <a:r>
                <a:rPr lang="en" sz="1100">
                  <a:solidFill>
                    <a:srgbClr val="434343"/>
                  </a:solidFill>
                  <a:latin typeface="Poppins"/>
                  <a:ea typeface="Poppins"/>
                  <a:cs typeface="Poppins"/>
                  <a:sym typeface="Poppins"/>
                </a:rPr>
                <a:t>Things that are out of your control</a:t>
              </a:r>
              <a:endParaRPr sz="1100">
                <a:solidFill>
                  <a:srgbClr val="434343"/>
                </a:solidFill>
                <a:latin typeface="Poppins"/>
                <a:ea typeface="Poppins"/>
                <a:cs typeface="Poppins"/>
                <a:sym typeface="Poppins"/>
              </a:endParaRPr>
            </a:p>
          </p:txBody>
        </p:sp>
        <p:grpSp>
          <p:nvGrpSpPr>
            <p:cNvPr id="166" name="Google Shape;166;p24"/>
            <p:cNvGrpSpPr/>
            <p:nvPr/>
          </p:nvGrpSpPr>
          <p:grpSpPr>
            <a:xfrm>
              <a:off x="1583538" y="1864113"/>
              <a:ext cx="1433400" cy="127500"/>
              <a:chOff x="1126338" y="1711713"/>
              <a:chExt cx="1433400" cy="127500"/>
            </a:xfrm>
          </p:grpSpPr>
          <p:sp>
            <p:nvSpPr>
              <p:cNvPr id="167" name="Google Shape;167;p24"/>
              <p:cNvSpPr/>
              <p:nvPr/>
            </p:nvSpPr>
            <p:spPr>
              <a:xfrm>
                <a:off x="2464038" y="1711713"/>
                <a:ext cx="95700" cy="127500"/>
              </a:xfrm>
              <a:prstGeom prst="flowChartConnector">
                <a:avLst/>
              </a:prstGeom>
              <a:solidFill>
                <a:srgbClr val="38CEFF"/>
              </a:solidFill>
              <a:ln cap="flat" cmpd="sng" w="19050">
                <a:solidFill>
                  <a:srgbClr val="38CE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8" name="Google Shape;168;p24"/>
              <p:cNvCxnSpPr/>
              <p:nvPr/>
            </p:nvCxnSpPr>
            <p:spPr>
              <a:xfrm>
                <a:off x="1126338" y="1767513"/>
                <a:ext cx="1337700" cy="15900"/>
              </a:xfrm>
              <a:prstGeom prst="straightConnector1">
                <a:avLst/>
              </a:prstGeom>
              <a:noFill/>
              <a:ln cap="flat" cmpd="sng" w="19050">
                <a:solidFill>
                  <a:schemeClr val="dk2"/>
                </a:solidFill>
                <a:prstDash val="solid"/>
                <a:round/>
                <a:headEnd len="med" w="med" type="none"/>
                <a:tailEnd len="med" w="med" type="none"/>
              </a:ln>
            </p:spPr>
          </p:cxnSp>
        </p:grpSp>
      </p:grpSp>
      <p:grpSp>
        <p:nvGrpSpPr>
          <p:cNvPr id="169" name="Google Shape;169;p24"/>
          <p:cNvGrpSpPr/>
          <p:nvPr/>
        </p:nvGrpSpPr>
        <p:grpSpPr>
          <a:xfrm>
            <a:off x="5879800" y="1905625"/>
            <a:ext cx="2780100" cy="917775"/>
            <a:chOff x="7356550" y="2710725"/>
            <a:chExt cx="2780100" cy="917775"/>
          </a:xfrm>
        </p:grpSpPr>
        <p:sp>
          <p:nvSpPr>
            <p:cNvPr id="170" name="Google Shape;170;p24"/>
            <p:cNvSpPr txBox="1"/>
            <p:nvPr/>
          </p:nvSpPr>
          <p:spPr>
            <a:xfrm>
              <a:off x="7356550" y="2710725"/>
              <a:ext cx="2780100" cy="831900"/>
            </a:xfrm>
            <a:prstGeom prst="rect">
              <a:avLst/>
            </a:prstGeom>
            <a:noFill/>
            <a:ln>
              <a:noFill/>
            </a:ln>
          </p:spPr>
          <p:txBody>
            <a:bodyPr anchorCtr="0" anchor="t" bIns="91425" lIns="91425" spcFirstLastPara="1" rIns="91425" wrap="square" tIns="91425">
              <a:spAutoFit/>
            </a:bodyPr>
            <a:lstStyle/>
            <a:p>
              <a:pPr indent="0" lvl="0" marL="179999" marR="0" rtl="0" algn="ctr">
                <a:lnSpc>
                  <a:spcPct val="115000"/>
                </a:lnSpc>
                <a:spcBef>
                  <a:spcPts val="0"/>
                </a:spcBef>
                <a:spcAft>
                  <a:spcPts val="0"/>
                </a:spcAft>
                <a:buNone/>
              </a:pPr>
              <a:r>
                <a:rPr b="1" lang="en" sz="1600">
                  <a:solidFill>
                    <a:srgbClr val="434343"/>
                  </a:solidFill>
                  <a:latin typeface="Poppins"/>
                  <a:ea typeface="Poppins"/>
                  <a:cs typeface="Poppins"/>
                  <a:sym typeface="Poppins"/>
                </a:rPr>
                <a:t>Area of Influence 🦸‍♀️🔋</a:t>
              </a:r>
              <a:endParaRPr b="1" sz="1600">
                <a:solidFill>
                  <a:srgbClr val="434343"/>
                </a:solidFill>
                <a:latin typeface="Poppins"/>
                <a:ea typeface="Poppins"/>
                <a:cs typeface="Poppins"/>
                <a:sym typeface="Poppins"/>
              </a:endParaRPr>
            </a:p>
            <a:p>
              <a:pPr indent="0" lvl="0" marL="179999" marR="0" rtl="0" algn="ctr">
                <a:lnSpc>
                  <a:spcPct val="115000"/>
                </a:lnSpc>
                <a:spcBef>
                  <a:spcPts val="0"/>
                </a:spcBef>
                <a:spcAft>
                  <a:spcPts val="0"/>
                </a:spcAft>
                <a:buNone/>
              </a:pPr>
              <a:r>
                <a:rPr lang="en" sz="1100">
                  <a:solidFill>
                    <a:srgbClr val="434343"/>
                  </a:solidFill>
                  <a:latin typeface="Poppins"/>
                  <a:ea typeface="Poppins"/>
                  <a:cs typeface="Poppins"/>
                  <a:sym typeface="Poppins"/>
                </a:rPr>
                <a:t>Things that are within </a:t>
              </a:r>
              <a:endParaRPr sz="1100">
                <a:solidFill>
                  <a:srgbClr val="434343"/>
                </a:solidFill>
                <a:latin typeface="Poppins"/>
                <a:ea typeface="Poppins"/>
                <a:cs typeface="Poppins"/>
                <a:sym typeface="Poppins"/>
              </a:endParaRPr>
            </a:p>
            <a:p>
              <a:pPr indent="0" lvl="0" marL="179999" marR="0" rtl="0" algn="ctr">
                <a:lnSpc>
                  <a:spcPct val="115000"/>
                </a:lnSpc>
                <a:spcBef>
                  <a:spcPts val="0"/>
                </a:spcBef>
                <a:spcAft>
                  <a:spcPts val="0"/>
                </a:spcAft>
                <a:buNone/>
              </a:pPr>
              <a:r>
                <a:rPr lang="en" sz="1100">
                  <a:solidFill>
                    <a:srgbClr val="434343"/>
                  </a:solidFill>
                  <a:latin typeface="Poppins"/>
                  <a:ea typeface="Poppins"/>
                  <a:cs typeface="Poppins"/>
                  <a:sym typeface="Poppins"/>
                </a:rPr>
                <a:t>your control</a:t>
              </a:r>
              <a:endParaRPr sz="1100">
                <a:solidFill>
                  <a:srgbClr val="434343"/>
                </a:solidFill>
                <a:latin typeface="Poppins"/>
                <a:ea typeface="Poppins"/>
                <a:cs typeface="Poppins"/>
                <a:sym typeface="Poppins"/>
              </a:endParaRPr>
            </a:p>
          </p:txBody>
        </p:sp>
        <p:grpSp>
          <p:nvGrpSpPr>
            <p:cNvPr id="171" name="Google Shape;171;p24"/>
            <p:cNvGrpSpPr/>
            <p:nvPr/>
          </p:nvGrpSpPr>
          <p:grpSpPr>
            <a:xfrm>
              <a:off x="7594975" y="3483000"/>
              <a:ext cx="1329300" cy="145500"/>
              <a:chOff x="7442575" y="4016400"/>
              <a:chExt cx="1329300" cy="145500"/>
            </a:xfrm>
          </p:grpSpPr>
          <p:cxnSp>
            <p:nvCxnSpPr>
              <p:cNvPr id="172" name="Google Shape;172;p24"/>
              <p:cNvCxnSpPr/>
              <p:nvPr/>
            </p:nvCxnSpPr>
            <p:spPr>
              <a:xfrm flipH="1">
                <a:off x="7563775" y="4075788"/>
                <a:ext cx="1208100" cy="26700"/>
              </a:xfrm>
              <a:prstGeom prst="straightConnector1">
                <a:avLst/>
              </a:prstGeom>
              <a:noFill/>
              <a:ln cap="flat" cmpd="sng" w="19050">
                <a:solidFill>
                  <a:schemeClr val="dk2"/>
                </a:solidFill>
                <a:prstDash val="solid"/>
                <a:round/>
                <a:headEnd len="med" w="med" type="none"/>
                <a:tailEnd len="med" w="med" type="none"/>
              </a:ln>
            </p:spPr>
          </p:cxnSp>
          <p:sp>
            <p:nvSpPr>
              <p:cNvPr id="173" name="Google Shape;173;p24"/>
              <p:cNvSpPr/>
              <p:nvPr/>
            </p:nvSpPr>
            <p:spPr>
              <a:xfrm>
                <a:off x="7442575" y="4016400"/>
                <a:ext cx="121200" cy="1455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4"/>
                                        </p:tgtEl>
                                        <p:attrNameLst>
                                          <p:attrName>style.visibility</p:attrName>
                                        </p:attrNameLst>
                                      </p:cBhvr>
                                      <p:to>
                                        <p:strVal val="visible"/>
                                      </p:to>
                                    </p:set>
                                    <p:animEffect filter="fade" transition="in">
                                      <p:cBhvr>
                                        <p:cTn dur="1000"/>
                                        <p:tgtEl>
                                          <p:spTgt spid="164"/>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45"/>
                                        </p:tgtEl>
                                        <p:attrNameLst>
                                          <p:attrName>style.visibility</p:attrName>
                                        </p:attrNameLst>
                                      </p:cBhvr>
                                      <p:to>
                                        <p:strVal val="visible"/>
                                      </p:to>
                                    </p:set>
                                    <p:animEffect filter="fade" transition="in">
                                      <p:cBhvr>
                                        <p:cTn dur="1000"/>
                                        <p:tgtEl>
                                          <p:spTgt spid="14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9"/>
                                        </p:tgtEl>
                                        <p:attrNameLst>
                                          <p:attrName>style.visibility</p:attrName>
                                        </p:attrNameLst>
                                      </p:cBhvr>
                                      <p:to>
                                        <p:strVal val="visible"/>
                                      </p:to>
                                    </p:set>
                                    <p:animEffect filter="fade" transition="in">
                                      <p:cBhvr>
                                        <p:cTn dur="1000"/>
                                        <p:tgtEl>
                                          <p:spTgt spid="169"/>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55"/>
                                        </p:tgtEl>
                                        <p:attrNameLst>
                                          <p:attrName>style.visibility</p:attrName>
                                        </p:attrNameLst>
                                      </p:cBhvr>
                                      <p:to>
                                        <p:strVal val="visible"/>
                                      </p:to>
                                    </p:set>
                                    <p:animEffect filter="fade" transition="in">
                                      <p:cBhvr>
                                        <p:cTn dur="1000"/>
                                        <p:tgtEl>
                                          <p:spTgt spid="15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pic>
        <p:nvPicPr>
          <p:cNvPr id="178" name="Google Shape;178;p25"/>
          <p:cNvPicPr preferRelativeResize="0"/>
          <p:nvPr/>
        </p:nvPicPr>
        <p:blipFill rotWithShape="1">
          <a:blip r:embed="rId3">
            <a:alphaModFix/>
          </a:blip>
          <a:srcRect b="0" l="0" r="0" t="0"/>
          <a:stretch/>
        </p:blipFill>
        <p:spPr>
          <a:xfrm>
            <a:off x="0" y="-16326"/>
            <a:ext cx="9143998" cy="5159820"/>
          </a:xfrm>
          <a:prstGeom prst="rect">
            <a:avLst/>
          </a:prstGeom>
          <a:noFill/>
          <a:ln>
            <a:noFill/>
          </a:ln>
        </p:spPr>
      </p:pic>
      <p:sp>
        <p:nvSpPr>
          <p:cNvPr id="179" name="Google Shape;179;p25"/>
          <p:cNvSpPr txBox="1"/>
          <p:nvPr/>
        </p:nvSpPr>
        <p:spPr>
          <a:xfrm>
            <a:off x="1242025" y="2003550"/>
            <a:ext cx="7173600" cy="5682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2800"/>
              <a:buFont typeface="Arial"/>
              <a:buNone/>
            </a:pPr>
            <a:r>
              <a:rPr lang="en" sz="2800">
                <a:solidFill>
                  <a:schemeClr val="lt1"/>
                </a:solidFill>
                <a:latin typeface="Poppins"/>
                <a:ea typeface="Poppins"/>
                <a:cs typeface="Poppins"/>
                <a:sym typeface="Poppins"/>
              </a:rPr>
              <a:t>How to deal with overwhelming emotions</a:t>
            </a:r>
            <a:endParaRPr b="0" i="0" sz="3700" u="none" cap="none" strike="noStrike">
              <a:solidFill>
                <a:schemeClr val="lt1"/>
              </a:solidFill>
              <a:latin typeface="Poppins"/>
              <a:ea typeface="Poppins"/>
              <a:cs typeface="Poppins"/>
              <a:sym typeface="Poppins"/>
            </a:endParaRPr>
          </a:p>
        </p:txBody>
      </p:sp>
      <p:sp>
        <p:nvSpPr>
          <p:cNvPr id="180" name="Google Shape;180;p25"/>
          <p:cNvSpPr txBox="1"/>
          <p:nvPr/>
        </p:nvSpPr>
        <p:spPr>
          <a:xfrm>
            <a:off x="2586300" y="4556125"/>
            <a:ext cx="3971400" cy="291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900" u="none" cap="none" strike="noStrike">
                <a:solidFill>
                  <a:srgbClr val="FFFFFF"/>
                </a:solidFill>
                <a:latin typeface="Poppins"/>
                <a:ea typeface="Poppins"/>
                <a:cs typeface="Poppins"/>
                <a:sym typeface="Poppins"/>
              </a:rPr>
              <a:t>IRONHACK 2023. ALL RIGHTS RESERVED.</a:t>
            </a:r>
            <a:endParaRPr b="0" i="0" sz="900" u="none" cap="none" strike="noStrike">
              <a:solidFill>
                <a:srgbClr val="FFFFFF"/>
              </a:solidFill>
              <a:latin typeface="Poppins"/>
              <a:ea typeface="Poppins"/>
              <a:cs typeface="Poppins"/>
              <a:sym typeface="Poppin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pic>
        <p:nvPicPr>
          <p:cNvPr id="185" name="Google Shape;185;p26"/>
          <p:cNvPicPr preferRelativeResize="0"/>
          <p:nvPr/>
        </p:nvPicPr>
        <p:blipFill>
          <a:blip r:embed="rId3">
            <a:alphaModFix/>
          </a:blip>
          <a:stretch>
            <a:fillRect/>
          </a:stretch>
        </p:blipFill>
        <p:spPr>
          <a:xfrm>
            <a:off x="14468" y="0"/>
            <a:ext cx="9115064" cy="5143500"/>
          </a:xfrm>
          <a:prstGeom prst="rect">
            <a:avLst/>
          </a:prstGeom>
          <a:noFill/>
          <a:ln>
            <a:noFill/>
          </a:ln>
        </p:spPr>
      </p:pic>
      <p:sp>
        <p:nvSpPr>
          <p:cNvPr id="186" name="Google Shape;186;p26"/>
          <p:cNvSpPr txBox="1"/>
          <p:nvPr/>
        </p:nvSpPr>
        <p:spPr>
          <a:xfrm>
            <a:off x="446275" y="536100"/>
            <a:ext cx="3308700" cy="9411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rgbClr val="000000"/>
              </a:buClr>
              <a:buSzPts val="2400"/>
              <a:buFont typeface="Arial"/>
              <a:buNone/>
            </a:pPr>
            <a:r>
              <a:rPr b="1" lang="en" sz="2300">
                <a:solidFill>
                  <a:srgbClr val="38CEFF"/>
                </a:solidFill>
                <a:latin typeface="Poppins"/>
                <a:ea typeface="Poppins"/>
                <a:cs typeface="Poppins"/>
                <a:sym typeface="Poppins"/>
              </a:rPr>
              <a:t>SELF AWARENESS</a:t>
            </a:r>
            <a:endParaRPr b="1" sz="2300">
              <a:solidFill>
                <a:srgbClr val="38CEFF"/>
              </a:solidFill>
              <a:latin typeface="Poppins"/>
              <a:ea typeface="Poppins"/>
              <a:cs typeface="Poppins"/>
              <a:sym typeface="Poppins"/>
            </a:endParaRPr>
          </a:p>
        </p:txBody>
      </p:sp>
      <p:sp>
        <p:nvSpPr>
          <p:cNvPr id="187" name="Google Shape;187;p26"/>
          <p:cNvSpPr txBox="1"/>
          <p:nvPr/>
        </p:nvSpPr>
        <p:spPr>
          <a:xfrm>
            <a:off x="341875" y="1331379"/>
            <a:ext cx="3413100" cy="2650800"/>
          </a:xfrm>
          <a:prstGeom prst="rect">
            <a:avLst/>
          </a:prstGeom>
          <a:noFill/>
          <a:ln>
            <a:noFill/>
          </a:ln>
        </p:spPr>
        <p:txBody>
          <a:bodyPr anchorCtr="0" anchor="t" bIns="19050" lIns="19050" spcFirstLastPara="1" rIns="19050" wrap="square" tIns="19050">
            <a:noAutofit/>
          </a:bodyPr>
          <a:lstStyle/>
          <a:p>
            <a:pPr indent="0" lvl="0" marL="0" rtl="0" algn="l">
              <a:lnSpc>
                <a:spcPct val="150000"/>
              </a:lnSpc>
              <a:spcBef>
                <a:spcPts val="0"/>
              </a:spcBef>
              <a:spcAft>
                <a:spcPts val="0"/>
              </a:spcAft>
              <a:buClr>
                <a:schemeClr val="dk1"/>
              </a:buClr>
              <a:buSzPts val="1100"/>
              <a:buFont typeface="Arial"/>
              <a:buNone/>
            </a:pPr>
            <a:r>
              <a:rPr lang="en" sz="1100">
                <a:solidFill>
                  <a:schemeClr val="dk1"/>
                </a:solidFill>
                <a:latin typeface="Poppins Light"/>
                <a:ea typeface="Poppins Light"/>
                <a:cs typeface="Poppins Light"/>
                <a:sym typeface="Poppins Light"/>
              </a:rPr>
              <a:t>Self-awareness involves reflecting on your emotions and their impact on your behavior.</a:t>
            </a:r>
            <a:endParaRPr i="0" sz="1100" u="none" cap="none" strike="noStrike">
              <a:solidFill>
                <a:schemeClr val="dk1"/>
              </a:solidFill>
              <a:latin typeface="Poppins Light"/>
              <a:ea typeface="Poppins Light"/>
              <a:cs typeface="Poppins Light"/>
              <a:sym typeface="Poppins Light"/>
            </a:endParaRPr>
          </a:p>
          <a:p>
            <a:pPr indent="0" lvl="0" marL="0" marR="0" rtl="0" algn="l">
              <a:lnSpc>
                <a:spcPct val="150000"/>
              </a:lnSpc>
              <a:spcBef>
                <a:spcPts val="0"/>
              </a:spcBef>
              <a:spcAft>
                <a:spcPts val="0"/>
              </a:spcAft>
              <a:buClr>
                <a:schemeClr val="dk1"/>
              </a:buClr>
              <a:buSzPts val="1100"/>
              <a:buFont typeface="Arial"/>
              <a:buNone/>
            </a:pPr>
            <a:r>
              <a:t/>
            </a:r>
            <a:endParaRPr sz="1100">
              <a:solidFill>
                <a:schemeClr val="dk1"/>
              </a:solidFill>
              <a:latin typeface="Poppins Light"/>
              <a:ea typeface="Poppins Light"/>
              <a:cs typeface="Poppins Light"/>
              <a:sym typeface="Poppins Light"/>
            </a:endParaRPr>
          </a:p>
          <a:p>
            <a:pPr indent="-298450" lvl="0" marL="457200" marR="0" rtl="0" algn="l">
              <a:lnSpc>
                <a:spcPct val="150000"/>
              </a:lnSpc>
              <a:spcBef>
                <a:spcPts val="0"/>
              </a:spcBef>
              <a:spcAft>
                <a:spcPts val="0"/>
              </a:spcAft>
              <a:buClr>
                <a:schemeClr val="dk1"/>
              </a:buClr>
              <a:buSzPts val="1100"/>
              <a:buFont typeface="Poppins Light"/>
              <a:buChar char="●"/>
            </a:pPr>
            <a:r>
              <a:rPr lang="en" sz="1100">
                <a:solidFill>
                  <a:schemeClr val="dk1"/>
                </a:solidFill>
                <a:latin typeface="Poppins Light"/>
                <a:ea typeface="Poppins Light"/>
                <a:cs typeface="Poppins Light"/>
                <a:sym typeface="Poppins Light"/>
              </a:rPr>
              <a:t>Be aware of your own thoughts </a:t>
            </a:r>
            <a:br>
              <a:rPr lang="en" sz="1100">
                <a:solidFill>
                  <a:schemeClr val="dk1"/>
                </a:solidFill>
                <a:latin typeface="Poppins Light"/>
                <a:ea typeface="Poppins Light"/>
                <a:cs typeface="Poppins Light"/>
                <a:sym typeface="Poppins Light"/>
              </a:rPr>
            </a:br>
            <a:endParaRPr sz="1100">
              <a:solidFill>
                <a:schemeClr val="dk1"/>
              </a:solidFill>
              <a:latin typeface="Poppins Light"/>
              <a:ea typeface="Poppins Light"/>
              <a:cs typeface="Poppins Light"/>
              <a:sym typeface="Poppins Light"/>
            </a:endParaRPr>
          </a:p>
          <a:p>
            <a:pPr indent="-298450" lvl="0" marL="457200" marR="0" rtl="0" algn="l">
              <a:lnSpc>
                <a:spcPct val="150000"/>
              </a:lnSpc>
              <a:spcBef>
                <a:spcPts val="0"/>
              </a:spcBef>
              <a:spcAft>
                <a:spcPts val="0"/>
              </a:spcAft>
              <a:buClr>
                <a:schemeClr val="dk1"/>
              </a:buClr>
              <a:buSzPts val="1100"/>
              <a:buFont typeface="Poppins Light"/>
              <a:buChar char="●"/>
            </a:pPr>
            <a:r>
              <a:rPr lang="en" sz="1100">
                <a:solidFill>
                  <a:schemeClr val="dk1"/>
                </a:solidFill>
                <a:latin typeface="Poppins Light"/>
                <a:ea typeface="Poppins Light"/>
                <a:cs typeface="Poppins Light"/>
                <a:sym typeface="Poppins Light"/>
              </a:rPr>
              <a:t>Keep a journal to help track emotional responses to different situations.</a:t>
            </a:r>
            <a:br>
              <a:rPr lang="en" sz="1100">
                <a:solidFill>
                  <a:schemeClr val="dk1"/>
                </a:solidFill>
                <a:latin typeface="Poppins Light"/>
                <a:ea typeface="Poppins Light"/>
                <a:cs typeface="Poppins Light"/>
                <a:sym typeface="Poppins Light"/>
              </a:rPr>
            </a:br>
            <a:endParaRPr sz="1100">
              <a:solidFill>
                <a:schemeClr val="dk1"/>
              </a:solidFill>
              <a:latin typeface="Poppins Light"/>
              <a:ea typeface="Poppins Light"/>
              <a:cs typeface="Poppins Light"/>
              <a:sym typeface="Poppins Light"/>
            </a:endParaRPr>
          </a:p>
          <a:p>
            <a:pPr indent="-298450" lvl="0" marL="457200" marR="0" rtl="0" algn="l">
              <a:lnSpc>
                <a:spcPct val="150000"/>
              </a:lnSpc>
              <a:spcBef>
                <a:spcPts val="0"/>
              </a:spcBef>
              <a:spcAft>
                <a:spcPts val="0"/>
              </a:spcAft>
              <a:buClr>
                <a:schemeClr val="dk1"/>
              </a:buClr>
              <a:buSzPts val="1100"/>
              <a:buFont typeface="Poppins Light"/>
              <a:buChar char="●"/>
            </a:pPr>
            <a:r>
              <a:rPr lang="en" sz="1100">
                <a:solidFill>
                  <a:schemeClr val="dk1"/>
                </a:solidFill>
                <a:latin typeface="Poppins Light"/>
                <a:ea typeface="Poppins Light"/>
                <a:cs typeface="Poppins Light"/>
                <a:sym typeface="Poppins Light"/>
              </a:rPr>
              <a:t>Identifying patterns and triggers can help with self-awareness.</a:t>
            </a:r>
            <a:br>
              <a:rPr lang="en" sz="1100">
                <a:solidFill>
                  <a:schemeClr val="dk1"/>
                </a:solidFill>
                <a:latin typeface="Poppins Light"/>
                <a:ea typeface="Poppins Light"/>
                <a:cs typeface="Poppins Light"/>
                <a:sym typeface="Poppins Light"/>
              </a:rPr>
            </a:br>
            <a:endParaRPr sz="1100">
              <a:solidFill>
                <a:schemeClr val="dk1"/>
              </a:solidFill>
              <a:latin typeface="Poppins Light"/>
              <a:ea typeface="Poppins Light"/>
              <a:cs typeface="Poppins Light"/>
              <a:sym typeface="Poppins Light"/>
            </a:endParaRPr>
          </a:p>
          <a:p>
            <a:pPr indent="-298450" lvl="0" marL="457200" marR="0" rtl="0" algn="l">
              <a:lnSpc>
                <a:spcPct val="150000"/>
              </a:lnSpc>
              <a:spcBef>
                <a:spcPts val="0"/>
              </a:spcBef>
              <a:spcAft>
                <a:spcPts val="0"/>
              </a:spcAft>
              <a:buClr>
                <a:schemeClr val="dk1"/>
              </a:buClr>
              <a:buSzPts val="1100"/>
              <a:buFont typeface="Poppins Light"/>
              <a:buChar char="●"/>
            </a:pPr>
            <a:r>
              <a:rPr lang="en" sz="1100">
                <a:solidFill>
                  <a:schemeClr val="dk1"/>
                </a:solidFill>
                <a:latin typeface="Poppins Light"/>
                <a:ea typeface="Poppins Light"/>
                <a:cs typeface="Poppins Light"/>
                <a:sym typeface="Poppins Light"/>
              </a:rPr>
              <a:t>Talk to your Ironhack partner (PM or SSM) or someone you trust</a:t>
            </a:r>
            <a:endParaRPr sz="1100">
              <a:solidFill>
                <a:schemeClr val="dk1"/>
              </a:solidFill>
              <a:latin typeface="Poppins Light"/>
              <a:ea typeface="Poppins Light"/>
              <a:cs typeface="Poppins Light"/>
              <a:sym typeface="Poppins Light"/>
            </a:endParaRPr>
          </a:p>
          <a:p>
            <a:pPr indent="0" lvl="0" marL="457200" marR="0" rtl="0" algn="l">
              <a:lnSpc>
                <a:spcPct val="150000"/>
              </a:lnSpc>
              <a:spcBef>
                <a:spcPts val="0"/>
              </a:spcBef>
              <a:spcAft>
                <a:spcPts val="0"/>
              </a:spcAft>
              <a:buNone/>
            </a:pPr>
            <a:r>
              <a:t/>
            </a:r>
            <a:endParaRPr sz="1100">
              <a:solidFill>
                <a:schemeClr val="dk1"/>
              </a:solidFill>
              <a:latin typeface="Poppins Light"/>
              <a:ea typeface="Poppins Light"/>
              <a:cs typeface="Poppins Light"/>
              <a:sym typeface="Poppins Light"/>
            </a:endParaRPr>
          </a:p>
        </p:txBody>
      </p:sp>
      <p:pic>
        <p:nvPicPr>
          <p:cNvPr id="188" name="Google Shape;188;p26"/>
          <p:cNvPicPr preferRelativeResize="0"/>
          <p:nvPr/>
        </p:nvPicPr>
        <p:blipFill rotWithShape="1">
          <a:blip r:embed="rId4">
            <a:alphaModFix/>
          </a:blip>
          <a:srcRect b="0" l="9782" r="24828" t="0"/>
          <a:stretch/>
        </p:blipFill>
        <p:spPr>
          <a:xfrm>
            <a:off x="4097600" y="0"/>
            <a:ext cx="5046400" cy="514350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pic>
        <p:nvPicPr>
          <p:cNvPr id="193" name="Google Shape;193;p27"/>
          <p:cNvPicPr preferRelativeResize="0"/>
          <p:nvPr/>
        </p:nvPicPr>
        <p:blipFill>
          <a:blip r:embed="rId3">
            <a:alphaModFix/>
          </a:blip>
          <a:stretch>
            <a:fillRect/>
          </a:stretch>
        </p:blipFill>
        <p:spPr>
          <a:xfrm>
            <a:off x="14468" y="0"/>
            <a:ext cx="9115064" cy="5143500"/>
          </a:xfrm>
          <a:prstGeom prst="rect">
            <a:avLst/>
          </a:prstGeom>
          <a:noFill/>
          <a:ln>
            <a:noFill/>
          </a:ln>
        </p:spPr>
      </p:pic>
      <p:sp>
        <p:nvSpPr>
          <p:cNvPr id="194" name="Google Shape;194;p27"/>
          <p:cNvSpPr txBox="1"/>
          <p:nvPr/>
        </p:nvSpPr>
        <p:spPr>
          <a:xfrm>
            <a:off x="4643400" y="580875"/>
            <a:ext cx="3921300" cy="705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rPr b="1" lang="en" sz="2300">
                <a:solidFill>
                  <a:srgbClr val="38CEFF"/>
                </a:solidFill>
                <a:latin typeface="Poppins"/>
                <a:ea typeface="Poppins"/>
                <a:cs typeface="Poppins"/>
                <a:sym typeface="Poppins"/>
              </a:rPr>
              <a:t>SELF-REGULATION:</a:t>
            </a:r>
            <a:br>
              <a:rPr b="1" lang="en" sz="2000">
                <a:solidFill>
                  <a:srgbClr val="38CEFF"/>
                </a:solidFill>
                <a:latin typeface="Poppins"/>
                <a:ea typeface="Poppins"/>
                <a:cs typeface="Poppins"/>
                <a:sym typeface="Poppins"/>
              </a:rPr>
            </a:br>
            <a:endParaRPr i="0" sz="2000" u="none" cap="none" strike="noStrike">
              <a:solidFill>
                <a:srgbClr val="434343"/>
              </a:solidFill>
              <a:latin typeface="Poppins"/>
              <a:ea typeface="Poppins"/>
              <a:cs typeface="Poppins"/>
              <a:sym typeface="Poppins"/>
            </a:endParaRPr>
          </a:p>
        </p:txBody>
      </p:sp>
      <p:sp>
        <p:nvSpPr>
          <p:cNvPr id="195" name="Google Shape;195;p27"/>
          <p:cNvSpPr txBox="1"/>
          <p:nvPr/>
        </p:nvSpPr>
        <p:spPr>
          <a:xfrm>
            <a:off x="4451575" y="1518600"/>
            <a:ext cx="3843600" cy="2301000"/>
          </a:xfrm>
          <a:prstGeom prst="rect">
            <a:avLst/>
          </a:prstGeom>
          <a:noFill/>
          <a:ln>
            <a:noFill/>
          </a:ln>
        </p:spPr>
        <p:txBody>
          <a:bodyPr anchorCtr="0" anchor="t" bIns="91425" lIns="91425" spcFirstLastPara="1" rIns="91425" wrap="square" tIns="91425">
            <a:spAutoFit/>
          </a:bodyPr>
          <a:lstStyle/>
          <a:p>
            <a:pPr indent="-298450" lvl="0" marL="457200" rtl="0" algn="l">
              <a:lnSpc>
                <a:spcPct val="115000"/>
              </a:lnSpc>
              <a:spcBef>
                <a:spcPts val="0"/>
              </a:spcBef>
              <a:spcAft>
                <a:spcPts val="0"/>
              </a:spcAft>
              <a:buClr>
                <a:srgbClr val="434343"/>
              </a:buClr>
              <a:buSzPts val="1100"/>
              <a:buFont typeface="Poppins"/>
              <a:buChar char="●"/>
            </a:pPr>
            <a:r>
              <a:rPr lang="en" sz="1100">
                <a:solidFill>
                  <a:srgbClr val="434343"/>
                </a:solidFill>
                <a:latin typeface="Poppins"/>
                <a:ea typeface="Poppins"/>
                <a:cs typeface="Poppins"/>
                <a:sym typeface="Poppins"/>
              </a:rPr>
              <a:t>Practice self-care activities, such as meditation, deep breathing, or any physical exercise to help manage stress and emotions.</a:t>
            </a:r>
            <a:br>
              <a:rPr lang="en" sz="1100">
                <a:solidFill>
                  <a:srgbClr val="434343"/>
                </a:solidFill>
                <a:latin typeface="Poppins"/>
                <a:ea typeface="Poppins"/>
                <a:cs typeface="Poppins"/>
                <a:sym typeface="Poppins"/>
              </a:rPr>
            </a:br>
            <a:endParaRPr sz="1100">
              <a:solidFill>
                <a:srgbClr val="434343"/>
              </a:solidFill>
              <a:latin typeface="Poppins"/>
              <a:ea typeface="Poppins"/>
              <a:cs typeface="Poppins"/>
              <a:sym typeface="Poppins"/>
            </a:endParaRPr>
          </a:p>
          <a:p>
            <a:pPr indent="-298450" lvl="0" marL="457200" rtl="0" algn="l">
              <a:lnSpc>
                <a:spcPct val="115000"/>
              </a:lnSpc>
              <a:spcBef>
                <a:spcPts val="0"/>
              </a:spcBef>
              <a:spcAft>
                <a:spcPts val="0"/>
              </a:spcAft>
              <a:buClr>
                <a:srgbClr val="434343"/>
              </a:buClr>
              <a:buSzPts val="1100"/>
              <a:buFont typeface="Poppins"/>
              <a:buChar char="●"/>
            </a:pPr>
            <a:r>
              <a:rPr lang="en" sz="1100">
                <a:solidFill>
                  <a:srgbClr val="434343"/>
                </a:solidFill>
                <a:latin typeface="Poppins"/>
                <a:ea typeface="Poppins"/>
                <a:cs typeface="Poppins"/>
                <a:sym typeface="Poppins"/>
              </a:rPr>
              <a:t>When faced with a challenging situation, take a few deep breaths to calm down.</a:t>
            </a:r>
            <a:br>
              <a:rPr lang="en" sz="1100">
                <a:solidFill>
                  <a:srgbClr val="434343"/>
                </a:solidFill>
                <a:latin typeface="Poppins"/>
                <a:ea typeface="Poppins"/>
                <a:cs typeface="Poppins"/>
                <a:sym typeface="Poppins"/>
              </a:rPr>
            </a:br>
            <a:endParaRPr sz="1100">
              <a:solidFill>
                <a:srgbClr val="434343"/>
              </a:solidFill>
              <a:latin typeface="Poppins"/>
              <a:ea typeface="Poppins"/>
              <a:cs typeface="Poppins"/>
              <a:sym typeface="Poppins"/>
            </a:endParaRPr>
          </a:p>
          <a:p>
            <a:pPr indent="-298450" lvl="0" marL="457200" rtl="0" algn="l">
              <a:lnSpc>
                <a:spcPct val="115000"/>
              </a:lnSpc>
              <a:spcBef>
                <a:spcPts val="0"/>
              </a:spcBef>
              <a:spcAft>
                <a:spcPts val="0"/>
              </a:spcAft>
              <a:buClr>
                <a:srgbClr val="434343"/>
              </a:buClr>
              <a:buSzPts val="1100"/>
              <a:buFont typeface="Poppins"/>
              <a:buChar char="●"/>
            </a:pPr>
            <a:r>
              <a:rPr lang="en" sz="1100">
                <a:solidFill>
                  <a:srgbClr val="434343"/>
                </a:solidFill>
                <a:latin typeface="Poppins"/>
                <a:ea typeface="Poppins"/>
                <a:cs typeface="Poppins"/>
                <a:sym typeface="Poppins"/>
              </a:rPr>
              <a:t>Try to respond calmly and thoughtfully rather than reacting impulsively.</a:t>
            </a:r>
            <a:endParaRPr sz="1100">
              <a:solidFill>
                <a:srgbClr val="434343"/>
              </a:solidFill>
              <a:latin typeface="Poppins"/>
              <a:ea typeface="Poppins"/>
              <a:cs typeface="Poppins"/>
              <a:sym typeface="Poppins"/>
            </a:endParaRPr>
          </a:p>
          <a:p>
            <a:pPr indent="0" lvl="0" marL="0" rtl="0" algn="l">
              <a:lnSpc>
                <a:spcPct val="115000"/>
              </a:lnSpc>
              <a:spcBef>
                <a:spcPts val="0"/>
              </a:spcBef>
              <a:spcAft>
                <a:spcPts val="0"/>
              </a:spcAft>
              <a:buNone/>
            </a:pPr>
            <a:r>
              <a:t/>
            </a:r>
            <a:endParaRPr sz="1100">
              <a:solidFill>
                <a:srgbClr val="434343"/>
              </a:solidFill>
              <a:latin typeface="Poppins"/>
              <a:ea typeface="Poppins"/>
              <a:cs typeface="Poppins"/>
              <a:sym typeface="Poppins"/>
            </a:endParaRPr>
          </a:p>
        </p:txBody>
      </p:sp>
      <p:pic>
        <p:nvPicPr>
          <p:cNvPr id="196" name="Google Shape;196;p27"/>
          <p:cNvPicPr preferRelativeResize="0"/>
          <p:nvPr/>
        </p:nvPicPr>
        <p:blipFill rotWithShape="1">
          <a:blip r:embed="rId4">
            <a:alphaModFix/>
          </a:blip>
          <a:srcRect b="0" l="58530" r="-58530" t="0"/>
          <a:stretch/>
        </p:blipFill>
        <p:spPr>
          <a:xfrm>
            <a:off x="0" y="0"/>
            <a:ext cx="9144000" cy="51435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pic>
        <p:nvPicPr>
          <p:cNvPr id="201" name="Google Shape;201;p28"/>
          <p:cNvPicPr preferRelativeResize="0"/>
          <p:nvPr/>
        </p:nvPicPr>
        <p:blipFill>
          <a:blip r:embed="rId3">
            <a:alphaModFix/>
          </a:blip>
          <a:stretch>
            <a:fillRect/>
          </a:stretch>
        </p:blipFill>
        <p:spPr>
          <a:xfrm>
            <a:off x="14468" y="0"/>
            <a:ext cx="9115064" cy="5143500"/>
          </a:xfrm>
          <a:prstGeom prst="rect">
            <a:avLst/>
          </a:prstGeom>
          <a:noFill/>
          <a:ln>
            <a:noFill/>
          </a:ln>
        </p:spPr>
      </p:pic>
      <p:sp>
        <p:nvSpPr>
          <p:cNvPr id="202" name="Google Shape;202;p28"/>
          <p:cNvSpPr txBox="1"/>
          <p:nvPr/>
        </p:nvSpPr>
        <p:spPr>
          <a:xfrm>
            <a:off x="446275" y="695275"/>
            <a:ext cx="3308700" cy="9411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rgbClr val="000000"/>
              </a:buClr>
              <a:buSzPts val="2400"/>
              <a:buFont typeface="Arial"/>
              <a:buNone/>
            </a:pPr>
            <a:r>
              <a:rPr b="1" lang="en" sz="2300">
                <a:solidFill>
                  <a:srgbClr val="38CEFF"/>
                </a:solidFill>
                <a:latin typeface="Poppins"/>
                <a:ea typeface="Poppins"/>
                <a:cs typeface="Poppins"/>
                <a:sym typeface="Poppins"/>
              </a:rPr>
              <a:t>COMMUNICATION</a:t>
            </a:r>
            <a:endParaRPr b="1" sz="2300">
              <a:solidFill>
                <a:srgbClr val="38CEFF"/>
              </a:solidFill>
              <a:latin typeface="Poppins"/>
              <a:ea typeface="Poppins"/>
              <a:cs typeface="Poppins"/>
              <a:sym typeface="Poppins"/>
            </a:endParaRPr>
          </a:p>
        </p:txBody>
      </p:sp>
      <p:sp>
        <p:nvSpPr>
          <p:cNvPr id="203" name="Google Shape;203;p28"/>
          <p:cNvSpPr txBox="1"/>
          <p:nvPr/>
        </p:nvSpPr>
        <p:spPr>
          <a:xfrm>
            <a:off x="394075" y="1523349"/>
            <a:ext cx="3413100" cy="3114900"/>
          </a:xfrm>
          <a:prstGeom prst="rect">
            <a:avLst/>
          </a:prstGeom>
          <a:noFill/>
          <a:ln>
            <a:noFill/>
          </a:ln>
        </p:spPr>
        <p:txBody>
          <a:bodyPr anchorCtr="0" anchor="t" bIns="19050" lIns="19050" spcFirstLastPara="1" rIns="19050" wrap="square" tIns="19050">
            <a:noAutofit/>
          </a:bodyPr>
          <a:lstStyle/>
          <a:p>
            <a:pPr indent="0" lvl="0" marL="0" rtl="0" algn="l">
              <a:lnSpc>
                <a:spcPct val="150000"/>
              </a:lnSpc>
              <a:spcBef>
                <a:spcPts val="0"/>
              </a:spcBef>
              <a:spcAft>
                <a:spcPts val="0"/>
              </a:spcAft>
              <a:buClr>
                <a:schemeClr val="dk1"/>
              </a:buClr>
              <a:buSzPts val="1100"/>
              <a:buFont typeface="Arial"/>
              <a:buNone/>
            </a:pPr>
            <a:r>
              <a:rPr lang="en" sz="1100">
                <a:solidFill>
                  <a:schemeClr val="dk1"/>
                </a:solidFill>
                <a:latin typeface="Poppins Light"/>
                <a:ea typeface="Poppins Light"/>
                <a:cs typeface="Poppins Light"/>
                <a:sym typeface="Poppins Light"/>
              </a:rPr>
              <a:t>Sharing how you feel takes off a big weight off of your shoulders.</a:t>
            </a:r>
            <a:br>
              <a:rPr lang="en" sz="1100">
                <a:solidFill>
                  <a:schemeClr val="dk1"/>
                </a:solidFill>
                <a:latin typeface="Poppins Light"/>
                <a:ea typeface="Poppins Light"/>
                <a:cs typeface="Poppins Light"/>
                <a:sym typeface="Poppins Light"/>
              </a:rPr>
            </a:br>
            <a:endParaRPr sz="1100">
              <a:solidFill>
                <a:schemeClr val="dk1"/>
              </a:solidFill>
              <a:latin typeface="Poppins Light"/>
              <a:ea typeface="Poppins Light"/>
              <a:cs typeface="Poppins Light"/>
              <a:sym typeface="Poppins Light"/>
            </a:endParaRPr>
          </a:p>
          <a:p>
            <a:pPr indent="-298450" lvl="0" marL="457200" marR="0" rtl="0" algn="l">
              <a:lnSpc>
                <a:spcPct val="150000"/>
              </a:lnSpc>
              <a:spcBef>
                <a:spcPts val="0"/>
              </a:spcBef>
              <a:spcAft>
                <a:spcPts val="0"/>
              </a:spcAft>
              <a:buClr>
                <a:schemeClr val="dk1"/>
              </a:buClr>
              <a:buSzPts val="1100"/>
              <a:buFont typeface="Poppins Light"/>
              <a:buChar char="●"/>
            </a:pPr>
            <a:r>
              <a:rPr lang="en" sz="1100">
                <a:solidFill>
                  <a:schemeClr val="dk1"/>
                </a:solidFill>
                <a:latin typeface="Poppins Light"/>
                <a:ea typeface="Poppins Light"/>
                <a:cs typeface="Poppins Light"/>
                <a:sym typeface="Poppins Light"/>
              </a:rPr>
              <a:t>Talk to</a:t>
            </a:r>
            <a:r>
              <a:rPr lang="en" sz="1100">
                <a:solidFill>
                  <a:schemeClr val="dk1"/>
                </a:solidFill>
                <a:latin typeface="Poppins Light"/>
                <a:ea typeface="Poppins Light"/>
                <a:cs typeface="Poppins Light"/>
                <a:sym typeface="Poppins Light"/>
              </a:rPr>
              <a:t> others and you’ll immediately feel better/understood and supported. </a:t>
            </a:r>
            <a:br>
              <a:rPr lang="en" sz="1100">
                <a:solidFill>
                  <a:schemeClr val="dk1"/>
                </a:solidFill>
                <a:latin typeface="Poppins Light"/>
                <a:ea typeface="Poppins Light"/>
                <a:cs typeface="Poppins Light"/>
                <a:sym typeface="Poppins Light"/>
              </a:rPr>
            </a:br>
            <a:endParaRPr sz="1100">
              <a:solidFill>
                <a:schemeClr val="dk1"/>
              </a:solidFill>
              <a:latin typeface="Poppins Light"/>
              <a:ea typeface="Poppins Light"/>
              <a:cs typeface="Poppins Light"/>
              <a:sym typeface="Poppins Light"/>
            </a:endParaRPr>
          </a:p>
          <a:p>
            <a:pPr indent="-298450" lvl="0" marL="457200" marR="0" rtl="0" algn="l">
              <a:lnSpc>
                <a:spcPct val="150000"/>
              </a:lnSpc>
              <a:spcBef>
                <a:spcPts val="0"/>
              </a:spcBef>
              <a:spcAft>
                <a:spcPts val="0"/>
              </a:spcAft>
              <a:buClr>
                <a:schemeClr val="dk1"/>
              </a:buClr>
              <a:buSzPts val="1100"/>
              <a:buFont typeface="Poppins Light"/>
              <a:buChar char="●"/>
            </a:pPr>
            <a:r>
              <a:rPr lang="en" sz="1100">
                <a:solidFill>
                  <a:schemeClr val="dk1"/>
                </a:solidFill>
                <a:latin typeface="Poppins Light"/>
                <a:ea typeface="Poppins Light"/>
                <a:cs typeface="Poppins Light"/>
                <a:sym typeface="Poppins Light"/>
              </a:rPr>
              <a:t>Find a mentor who’s been through the same as you / therapy if needed.</a:t>
            </a:r>
            <a:endParaRPr sz="1100">
              <a:solidFill>
                <a:schemeClr val="dk1"/>
              </a:solidFill>
              <a:latin typeface="Poppins Light"/>
              <a:ea typeface="Poppins Light"/>
              <a:cs typeface="Poppins Light"/>
              <a:sym typeface="Poppins Light"/>
            </a:endParaRPr>
          </a:p>
        </p:txBody>
      </p:sp>
      <p:pic>
        <p:nvPicPr>
          <p:cNvPr id="204" name="Google Shape;204;p28"/>
          <p:cNvPicPr preferRelativeResize="0"/>
          <p:nvPr/>
        </p:nvPicPr>
        <p:blipFill rotWithShape="1">
          <a:blip r:embed="rId4">
            <a:alphaModFix/>
          </a:blip>
          <a:srcRect b="0" l="15094" r="14239" t="0"/>
          <a:stretch/>
        </p:blipFill>
        <p:spPr>
          <a:xfrm>
            <a:off x="4675225" y="0"/>
            <a:ext cx="5453148" cy="514350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pic>
        <p:nvPicPr>
          <p:cNvPr id="209" name="Google Shape;209;p29"/>
          <p:cNvPicPr preferRelativeResize="0"/>
          <p:nvPr/>
        </p:nvPicPr>
        <p:blipFill>
          <a:blip r:embed="rId3">
            <a:alphaModFix/>
          </a:blip>
          <a:stretch>
            <a:fillRect/>
          </a:stretch>
        </p:blipFill>
        <p:spPr>
          <a:xfrm>
            <a:off x="14468" y="0"/>
            <a:ext cx="9115064" cy="5143500"/>
          </a:xfrm>
          <a:prstGeom prst="rect">
            <a:avLst/>
          </a:prstGeom>
          <a:noFill/>
          <a:ln>
            <a:noFill/>
          </a:ln>
        </p:spPr>
      </p:pic>
      <p:sp>
        <p:nvSpPr>
          <p:cNvPr id="210" name="Google Shape;210;p29"/>
          <p:cNvSpPr txBox="1"/>
          <p:nvPr/>
        </p:nvSpPr>
        <p:spPr>
          <a:xfrm>
            <a:off x="4491000" y="580875"/>
            <a:ext cx="4562400" cy="705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rPr b="1" lang="en" sz="2300">
                <a:solidFill>
                  <a:srgbClr val="38CEFF"/>
                </a:solidFill>
                <a:latin typeface="Poppins"/>
                <a:ea typeface="Poppins"/>
                <a:cs typeface="Poppins"/>
                <a:sym typeface="Poppins"/>
              </a:rPr>
              <a:t>HAVE A PLAN</a:t>
            </a:r>
            <a:endParaRPr i="0" sz="2000" u="none" cap="none" strike="noStrike">
              <a:solidFill>
                <a:srgbClr val="434343"/>
              </a:solidFill>
              <a:latin typeface="Poppins"/>
              <a:ea typeface="Poppins"/>
              <a:cs typeface="Poppins"/>
              <a:sym typeface="Poppins"/>
            </a:endParaRPr>
          </a:p>
        </p:txBody>
      </p:sp>
      <p:sp>
        <p:nvSpPr>
          <p:cNvPr id="211" name="Google Shape;211;p29"/>
          <p:cNvSpPr txBox="1"/>
          <p:nvPr/>
        </p:nvSpPr>
        <p:spPr>
          <a:xfrm>
            <a:off x="4451575" y="1518600"/>
            <a:ext cx="4154100" cy="2495700"/>
          </a:xfrm>
          <a:prstGeom prst="rect">
            <a:avLst/>
          </a:prstGeom>
          <a:noFill/>
          <a:ln>
            <a:noFill/>
          </a:ln>
        </p:spPr>
        <p:txBody>
          <a:bodyPr anchorCtr="0" anchor="t" bIns="91425" lIns="91425" spcFirstLastPara="1" rIns="91425" wrap="square" tIns="91425">
            <a:spAutoFit/>
          </a:bodyPr>
          <a:lstStyle/>
          <a:p>
            <a:pPr indent="-298450" lvl="0" marL="457200" rtl="0" algn="l">
              <a:lnSpc>
                <a:spcPct val="115000"/>
              </a:lnSpc>
              <a:spcBef>
                <a:spcPts val="0"/>
              </a:spcBef>
              <a:spcAft>
                <a:spcPts val="0"/>
              </a:spcAft>
              <a:buClr>
                <a:srgbClr val="434343"/>
              </a:buClr>
              <a:buSzPts val="1100"/>
              <a:buFont typeface="Poppins"/>
              <a:buChar char="●"/>
            </a:pPr>
            <a:r>
              <a:rPr lang="en" sz="1100">
                <a:solidFill>
                  <a:srgbClr val="434343"/>
                </a:solidFill>
                <a:latin typeface="Poppins"/>
                <a:ea typeface="Poppins"/>
                <a:cs typeface="Poppins"/>
                <a:sym typeface="Poppins"/>
              </a:rPr>
              <a:t>Instead of procrastinating and being all over the place, be organised and have a plan.</a:t>
            </a:r>
            <a:br>
              <a:rPr lang="en" sz="1100">
                <a:solidFill>
                  <a:srgbClr val="434343"/>
                </a:solidFill>
                <a:latin typeface="Poppins"/>
                <a:ea typeface="Poppins"/>
                <a:cs typeface="Poppins"/>
                <a:sym typeface="Poppins"/>
              </a:rPr>
            </a:br>
            <a:endParaRPr sz="1100">
              <a:solidFill>
                <a:srgbClr val="434343"/>
              </a:solidFill>
              <a:latin typeface="Poppins"/>
              <a:ea typeface="Poppins"/>
              <a:cs typeface="Poppins"/>
              <a:sym typeface="Poppins"/>
            </a:endParaRPr>
          </a:p>
          <a:p>
            <a:pPr indent="-298450" lvl="0" marL="457200" rtl="0" algn="l">
              <a:lnSpc>
                <a:spcPct val="115000"/>
              </a:lnSpc>
              <a:spcBef>
                <a:spcPts val="0"/>
              </a:spcBef>
              <a:spcAft>
                <a:spcPts val="0"/>
              </a:spcAft>
              <a:buClr>
                <a:srgbClr val="434343"/>
              </a:buClr>
              <a:buSzPts val="1100"/>
              <a:buFont typeface="Poppins"/>
              <a:buChar char="●"/>
            </a:pPr>
            <a:r>
              <a:rPr lang="en" sz="1100">
                <a:solidFill>
                  <a:srgbClr val="434343"/>
                </a:solidFill>
                <a:latin typeface="Poppins"/>
                <a:ea typeface="Poppins"/>
                <a:cs typeface="Poppins"/>
                <a:sym typeface="Poppins"/>
              </a:rPr>
              <a:t>Work in sprints a.k.a. smaller goals/milestones</a:t>
            </a:r>
            <a:br>
              <a:rPr lang="en" sz="1100">
                <a:solidFill>
                  <a:srgbClr val="434343"/>
                </a:solidFill>
                <a:latin typeface="Poppins"/>
                <a:ea typeface="Poppins"/>
                <a:cs typeface="Poppins"/>
                <a:sym typeface="Poppins"/>
              </a:rPr>
            </a:br>
            <a:endParaRPr sz="1100">
              <a:solidFill>
                <a:srgbClr val="434343"/>
              </a:solidFill>
              <a:latin typeface="Poppins"/>
              <a:ea typeface="Poppins"/>
              <a:cs typeface="Poppins"/>
              <a:sym typeface="Poppins"/>
            </a:endParaRPr>
          </a:p>
          <a:p>
            <a:pPr indent="-298450" lvl="0" marL="457200" rtl="0" algn="l">
              <a:lnSpc>
                <a:spcPct val="115000"/>
              </a:lnSpc>
              <a:spcBef>
                <a:spcPts val="0"/>
              </a:spcBef>
              <a:spcAft>
                <a:spcPts val="0"/>
              </a:spcAft>
              <a:buClr>
                <a:srgbClr val="434343"/>
              </a:buClr>
              <a:buSzPts val="1100"/>
              <a:buFont typeface="Poppins"/>
              <a:buChar char="●"/>
            </a:pPr>
            <a:r>
              <a:rPr lang="en" sz="1100">
                <a:solidFill>
                  <a:srgbClr val="434343"/>
                </a:solidFill>
                <a:latin typeface="Poppins"/>
                <a:ea typeface="Poppins"/>
                <a:cs typeface="Poppins"/>
                <a:sym typeface="Poppins"/>
              </a:rPr>
              <a:t>Review your plan regularly and appreciate the small achievements </a:t>
            </a:r>
            <a:br>
              <a:rPr lang="en" sz="1100">
                <a:solidFill>
                  <a:srgbClr val="434343"/>
                </a:solidFill>
                <a:latin typeface="Poppins"/>
                <a:ea typeface="Poppins"/>
                <a:cs typeface="Poppins"/>
                <a:sym typeface="Poppins"/>
              </a:rPr>
            </a:br>
            <a:endParaRPr sz="1100">
              <a:solidFill>
                <a:srgbClr val="434343"/>
              </a:solidFill>
              <a:latin typeface="Poppins"/>
              <a:ea typeface="Poppins"/>
              <a:cs typeface="Poppins"/>
              <a:sym typeface="Poppins"/>
            </a:endParaRPr>
          </a:p>
          <a:p>
            <a:pPr indent="-298450" lvl="0" marL="457200" rtl="0" algn="l">
              <a:lnSpc>
                <a:spcPct val="115000"/>
              </a:lnSpc>
              <a:spcBef>
                <a:spcPts val="0"/>
              </a:spcBef>
              <a:spcAft>
                <a:spcPts val="0"/>
              </a:spcAft>
              <a:buClr>
                <a:srgbClr val="434343"/>
              </a:buClr>
              <a:buSzPts val="1100"/>
              <a:buFont typeface="Poppins"/>
              <a:buChar char="●"/>
            </a:pPr>
            <a:r>
              <a:rPr lang="en" sz="1100">
                <a:solidFill>
                  <a:srgbClr val="434343"/>
                </a:solidFill>
                <a:latin typeface="Poppins"/>
                <a:ea typeface="Poppins"/>
                <a:cs typeface="Poppins"/>
                <a:sym typeface="Poppins"/>
              </a:rPr>
              <a:t>Iterate to make it better every time</a:t>
            </a:r>
            <a:endParaRPr sz="1100">
              <a:solidFill>
                <a:srgbClr val="434343"/>
              </a:solidFill>
              <a:latin typeface="Poppins"/>
              <a:ea typeface="Poppins"/>
              <a:cs typeface="Poppins"/>
              <a:sym typeface="Poppins"/>
            </a:endParaRPr>
          </a:p>
          <a:p>
            <a:pPr indent="0" lvl="0" marL="0" rtl="0" algn="l">
              <a:lnSpc>
                <a:spcPct val="115000"/>
              </a:lnSpc>
              <a:spcBef>
                <a:spcPts val="0"/>
              </a:spcBef>
              <a:spcAft>
                <a:spcPts val="0"/>
              </a:spcAft>
              <a:buNone/>
            </a:pPr>
            <a:r>
              <a:t/>
            </a:r>
            <a:endParaRPr sz="1100">
              <a:solidFill>
                <a:srgbClr val="434343"/>
              </a:solidFill>
              <a:latin typeface="Poppins"/>
              <a:ea typeface="Poppins"/>
              <a:cs typeface="Poppins"/>
              <a:sym typeface="Poppins"/>
            </a:endParaRPr>
          </a:p>
          <a:p>
            <a:pPr indent="0" lvl="0" marL="457200" rtl="0" algn="l">
              <a:lnSpc>
                <a:spcPct val="115000"/>
              </a:lnSpc>
              <a:spcBef>
                <a:spcPts val="0"/>
              </a:spcBef>
              <a:spcAft>
                <a:spcPts val="0"/>
              </a:spcAft>
              <a:buNone/>
            </a:pPr>
            <a:r>
              <a:t/>
            </a:r>
            <a:endParaRPr sz="1100">
              <a:solidFill>
                <a:srgbClr val="434343"/>
              </a:solidFill>
              <a:latin typeface="Poppins"/>
              <a:ea typeface="Poppins"/>
              <a:cs typeface="Poppins"/>
              <a:sym typeface="Poppins"/>
            </a:endParaRPr>
          </a:p>
          <a:p>
            <a:pPr indent="0" lvl="0" marL="0" rtl="0" algn="l">
              <a:lnSpc>
                <a:spcPct val="115000"/>
              </a:lnSpc>
              <a:spcBef>
                <a:spcPts val="0"/>
              </a:spcBef>
              <a:spcAft>
                <a:spcPts val="0"/>
              </a:spcAft>
              <a:buNone/>
            </a:pPr>
            <a:r>
              <a:t/>
            </a:r>
            <a:endParaRPr sz="1100">
              <a:solidFill>
                <a:srgbClr val="434343"/>
              </a:solidFill>
              <a:latin typeface="Poppins"/>
              <a:ea typeface="Poppins"/>
              <a:cs typeface="Poppins"/>
              <a:sym typeface="Poppins"/>
            </a:endParaRPr>
          </a:p>
        </p:txBody>
      </p:sp>
      <p:pic>
        <p:nvPicPr>
          <p:cNvPr id="212" name="Google Shape;212;p29"/>
          <p:cNvPicPr preferRelativeResize="0"/>
          <p:nvPr/>
        </p:nvPicPr>
        <p:blipFill rotWithShape="1">
          <a:blip r:embed="rId4">
            <a:alphaModFix/>
          </a:blip>
          <a:srcRect b="0" l="24973" r="5032" t="0"/>
          <a:stretch/>
        </p:blipFill>
        <p:spPr>
          <a:xfrm>
            <a:off x="-1338350" y="-86025"/>
            <a:ext cx="5401549" cy="514350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pic>
        <p:nvPicPr>
          <p:cNvPr id="217" name="Google Shape;217;p30"/>
          <p:cNvPicPr preferRelativeResize="0"/>
          <p:nvPr/>
        </p:nvPicPr>
        <p:blipFill>
          <a:blip r:embed="rId3">
            <a:alphaModFix/>
          </a:blip>
          <a:stretch>
            <a:fillRect/>
          </a:stretch>
        </p:blipFill>
        <p:spPr>
          <a:xfrm>
            <a:off x="0" y="-16326"/>
            <a:ext cx="9143998" cy="5159820"/>
          </a:xfrm>
          <a:prstGeom prst="rect">
            <a:avLst/>
          </a:prstGeom>
          <a:noFill/>
          <a:ln>
            <a:noFill/>
          </a:ln>
        </p:spPr>
      </p:pic>
      <p:sp>
        <p:nvSpPr>
          <p:cNvPr id="218" name="Google Shape;218;p30"/>
          <p:cNvSpPr txBox="1"/>
          <p:nvPr/>
        </p:nvSpPr>
        <p:spPr>
          <a:xfrm>
            <a:off x="3735600" y="2287650"/>
            <a:ext cx="1672800" cy="5682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2800"/>
              <a:buFont typeface="Arial"/>
              <a:buNone/>
            </a:pPr>
            <a:r>
              <a:rPr i="0" lang="en" sz="2800" u="none" cap="none" strike="noStrike">
                <a:solidFill>
                  <a:schemeClr val="lt1"/>
                </a:solidFill>
                <a:latin typeface="Poppins"/>
                <a:ea typeface="Poppins"/>
                <a:cs typeface="Poppins"/>
                <a:sym typeface="Poppins"/>
              </a:rPr>
              <a:t>Thanks!</a:t>
            </a:r>
            <a:endParaRPr i="0" sz="3700" u="none" cap="none" strike="noStrike">
              <a:solidFill>
                <a:schemeClr val="lt1"/>
              </a:solidFill>
              <a:latin typeface="Poppins"/>
              <a:ea typeface="Poppins"/>
              <a:cs typeface="Poppins"/>
              <a:sym typeface="Poppins"/>
            </a:endParaRPr>
          </a:p>
        </p:txBody>
      </p:sp>
      <p:sp>
        <p:nvSpPr>
          <p:cNvPr id="219" name="Google Shape;219;p30"/>
          <p:cNvSpPr txBox="1"/>
          <p:nvPr/>
        </p:nvSpPr>
        <p:spPr>
          <a:xfrm>
            <a:off x="2586300" y="4556125"/>
            <a:ext cx="3971400" cy="291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lang="en" sz="900">
                <a:solidFill>
                  <a:srgbClr val="FFFFFF"/>
                </a:solidFill>
                <a:latin typeface="Poppins"/>
                <a:ea typeface="Poppins"/>
                <a:cs typeface="Poppins"/>
                <a:sym typeface="Poppins"/>
              </a:rPr>
              <a:t>IRONHACK 2023. ALL RIGHTS RESERVED.</a:t>
            </a:r>
            <a:endParaRPr i="0" sz="900" u="none" cap="none" strike="noStrike">
              <a:solidFill>
                <a:srgbClr val="FFFFFF"/>
              </a:solidFill>
              <a:latin typeface="Poppins"/>
              <a:ea typeface="Poppins"/>
              <a:cs typeface="Poppins"/>
              <a:sym typeface="Poppi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3" name="Shape 63"/>
        <p:cNvGrpSpPr/>
        <p:nvPr/>
      </p:nvGrpSpPr>
      <p:grpSpPr>
        <a:xfrm>
          <a:off x="0" y="0"/>
          <a:ext cx="0" cy="0"/>
          <a:chOff x="0" y="0"/>
          <a:chExt cx="0" cy="0"/>
        </a:xfrm>
      </p:grpSpPr>
      <p:sp>
        <p:nvSpPr>
          <p:cNvPr id="64" name="Google Shape;64;p15"/>
          <p:cNvSpPr txBox="1"/>
          <p:nvPr/>
        </p:nvSpPr>
        <p:spPr>
          <a:xfrm>
            <a:off x="1762950" y="462150"/>
            <a:ext cx="5618100" cy="395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lang="en" sz="2000">
                <a:solidFill>
                  <a:srgbClr val="434343"/>
                </a:solidFill>
                <a:latin typeface="Poppins"/>
                <a:ea typeface="Poppins"/>
                <a:cs typeface="Poppins"/>
                <a:sym typeface="Poppins"/>
              </a:rPr>
              <a:t>E-Motion from its original root </a:t>
            </a:r>
            <a:r>
              <a:rPr i="1" lang="en" sz="2000">
                <a:solidFill>
                  <a:srgbClr val="434343"/>
                </a:solidFill>
                <a:latin typeface="Poppins"/>
                <a:ea typeface="Poppins"/>
                <a:cs typeface="Poppins"/>
                <a:sym typeface="Poppins"/>
              </a:rPr>
              <a:t>movere</a:t>
            </a:r>
            <a:endParaRPr i="1" sz="2000" u="none" cap="none" strike="noStrike">
              <a:solidFill>
                <a:srgbClr val="434343"/>
              </a:solidFill>
              <a:latin typeface="Poppins"/>
              <a:ea typeface="Poppins"/>
              <a:cs typeface="Poppins"/>
              <a:sym typeface="Poppins"/>
            </a:endParaRPr>
          </a:p>
          <a:p>
            <a:pPr indent="0" lvl="0" marL="0" marR="0" rtl="0" algn="ctr">
              <a:lnSpc>
                <a:spcPct val="100000"/>
              </a:lnSpc>
              <a:spcBef>
                <a:spcPts val="0"/>
              </a:spcBef>
              <a:spcAft>
                <a:spcPts val="0"/>
              </a:spcAft>
              <a:buClr>
                <a:srgbClr val="000000"/>
              </a:buClr>
              <a:buSzPts val="2000"/>
              <a:buFont typeface="Arial"/>
              <a:buNone/>
            </a:pPr>
            <a:r>
              <a:t/>
            </a:r>
            <a:endParaRPr i="0" sz="2000" u="none" cap="none" strike="noStrike">
              <a:solidFill>
                <a:srgbClr val="434343"/>
              </a:solidFill>
              <a:latin typeface="Poppins"/>
              <a:ea typeface="Poppins"/>
              <a:cs typeface="Poppins"/>
              <a:sym typeface="Poppins"/>
            </a:endParaRPr>
          </a:p>
        </p:txBody>
      </p:sp>
      <p:sp>
        <p:nvSpPr>
          <p:cNvPr id="65" name="Google Shape;65;p15"/>
          <p:cNvSpPr txBox="1"/>
          <p:nvPr/>
        </p:nvSpPr>
        <p:spPr>
          <a:xfrm>
            <a:off x="1842725" y="857250"/>
            <a:ext cx="5283600" cy="4416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1000"/>
              </a:spcAft>
              <a:buClr>
                <a:srgbClr val="000000"/>
              </a:buClr>
              <a:buSzPts val="2500"/>
              <a:buFont typeface="Arial"/>
              <a:buNone/>
            </a:pPr>
            <a:r>
              <a:rPr b="1" lang="en" sz="2500">
                <a:solidFill>
                  <a:srgbClr val="0000FF"/>
                </a:solidFill>
                <a:latin typeface="Poppins"/>
                <a:ea typeface="Poppins"/>
                <a:cs typeface="Poppins"/>
                <a:sym typeface="Poppins"/>
              </a:rPr>
              <a:t>Emotions make us act</a:t>
            </a:r>
            <a:endParaRPr b="1" i="0" sz="2500" u="none" cap="none" strike="noStrike">
              <a:solidFill>
                <a:srgbClr val="0000FF"/>
              </a:solidFill>
              <a:latin typeface="Poppins"/>
              <a:ea typeface="Poppins"/>
              <a:cs typeface="Poppins"/>
              <a:sym typeface="Poppin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pic>
        <p:nvPicPr>
          <p:cNvPr id="70" name="Google Shape;70;p16"/>
          <p:cNvPicPr preferRelativeResize="0"/>
          <p:nvPr/>
        </p:nvPicPr>
        <p:blipFill rotWithShape="1">
          <a:blip r:embed="rId3">
            <a:alphaModFix/>
          </a:blip>
          <a:srcRect b="0" l="0" r="0" t="0"/>
          <a:stretch/>
        </p:blipFill>
        <p:spPr>
          <a:xfrm>
            <a:off x="0" y="-16326"/>
            <a:ext cx="9143998" cy="5159820"/>
          </a:xfrm>
          <a:prstGeom prst="rect">
            <a:avLst/>
          </a:prstGeom>
          <a:noFill/>
          <a:ln>
            <a:noFill/>
          </a:ln>
        </p:spPr>
      </p:pic>
      <p:sp>
        <p:nvSpPr>
          <p:cNvPr id="71" name="Google Shape;71;p16"/>
          <p:cNvSpPr txBox="1"/>
          <p:nvPr/>
        </p:nvSpPr>
        <p:spPr>
          <a:xfrm>
            <a:off x="1922150" y="2287650"/>
            <a:ext cx="5481600" cy="5682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2800"/>
              <a:buFont typeface="Arial"/>
              <a:buNone/>
            </a:pPr>
            <a:r>
              <a:rPr lang="en" sz="2800">
                <a:solidFill>
                  <a:schemeClr val="lt1"/>
                </a:solidFill>
                <a:latin typeface="Poppins"/>
                <a:ea typeface="Poppins"/>
                <a:cs typeface="Poppins"/>
                <a:sym typeface="Poppins"/>
              </a:rPr>
              <a:t>Emotions and their purpose</a:t>
            </a:r>
            <a:endParaRPr b="0" i="0" sz="3700" u="none" cap="none" strike="noStrike">
              <a:solidFill>
                <a:schemeClr val="lt1"/>
              </a:solidFill>
              <a:latin typeface="Poppins"/>
              <a:ea typeface="Poppins"/>
              <a:cs typeface="Poppins"/>
              <a:sym typeface="Poppins"/>
            </a:endParaRPr>
          </a:p>
        </p:txBody>
      </p:sp>
      <p:sp>
        <p:nvSpPr>
          <p:cNvPr id="72" name="Google Shape;72;p16"/>
          <p:cNvSpPr txBox="1"/>
          <p:nvPr/>
        </p:nvSpPr>
        <p:spPr>
          <a:xfrm>
            <a:off x="2586300" y="4556125"/>
            <a:ext cx="3971400" cy="291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900" u="none" cap="none" strike="noStrike">
                <a:solidFill>
                  <a:srgbClr val="FFFFFF"/>
                </a:solidFill>
                <a:latin typeface="Poppins"/>
                <a:ea typeface="Poppins"/>
                <a:cs typeface="Poppins"/>
                <a:sym typeface="Poppins"/>
              </a:rPr>
              <a:t>IRONHACK 2023. ALL RIGHTS RESERVED.</a:t>
            </a:r>
            <a:endParaRPr b="0" i="0" sz="900" u="none" cap="none" strike="noStrike">
              <a:solidFill>
                <a:srgbClr val="FFFFFF"/>
              </a:solidFill>
              <a:latin typeface="Poppins"/>
              <a:ea typeface="Poppins"/>
              <a:cs typeface="Poppins"/>
              <a:sym typeface="Poppin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pic>
        <p:nvPicPr>
          <p:cNvPr id="77" name="Google Shape;77;p17"/>
          <p:cNvPicPr preferRelativeResize="0"/>
          <p:nvPr/>
        </p:nvPicPr>
        <p:blipFill>
          <a:blip r:embed="rId3">
            <a:alphaModFix amt="80000"/>
          </a:blip>
          <a:stretch>
            <a:fillRect/>
          </a:stretch>
        </p:blipFill>
        <p:spPr>
          <a:xfrm>
            <a:off x="-1207150" y="-474500"/>
            <a:ext cx="6009298" cy="6009298"/>
          </a:xfrm>
          <a:prstGeom prst="rect">
            <a:avLst/>
          </a:prstGeom>
          <a:noFill/>
          <a:ln>
            <a:noFill/>
          </a:ln>
        </p:spPr>
      </p:pic>
      <p:sp>
        <p:nvSpPr>
          <p:cNvPr id="78" name="Google Shape;78;p17"/>
          <p:cNvSpPr txBox="1"/>
          <p:nvPr/>
        </p:nvSpPr>
        <p:spPr>
          <a:xfrm>
            <a:off x="4705125" y="1179450"/>
            <a:ext cx="4396500" cy="2368500"/>
          </a:xfrm>
          <a:prstGeom prst="rect">
            <a:avLst/>
          </a:prstGeom>
          <a:noFill/>
          <a:ln>
            <a:noFill/>
          </a:ln>
        </p:spPr>
        <p:txBody>
          <a:bodyPr anchorCtr="0" anchor="t" bIns="91425" lIns="91425" spcFirstLastPara="1" rIns="91425" wrap="square" tIns="91425">
            <a:noAutofit/>
          </a:bodyPr>
          <a:lstStyle/>
          <a:p>
            <a:pPr indent="-298450" lvl="0" marL="457200" rtl="0" algn="l">
              <a:spcBef>
                <a:spcPts val="0"/>
              </a:spcBef>
              <a:spcAft>
                <a:spcPts val="0"/>
              </a:spcAft>
              <a:buClr>
                <a:srgbClr val="434343"/>
              </a:buClr>
              <a:buSzPts val="1100"/>
              <a:buFont typeface="Poppins"/>
              <a:buChar char="●"/>
            </a:pPr>
            <a:r>
              <a:rPr lang="en" sz="1100">
                <a:solidFill>
                  <a:srgbClr val="434343"/>
                </a:solidFill>
                <a:latin typeface="Poppins"/>
                <a:ea typeface="Poppins"/>
                <a:cs typeface="Poppins"/>
                <a:sym typeface="Poppins"/>
              </a:rPr>
              <a:t>Emotion is how we feel when something happens      to us or around us.</a:t>
            </a:r>
            <a:br>
              <a:rPr lang="en" sz="1100">
                <a:solidFill>
                  <a:srgbClr val="434343"/>
                </a:solidFill>
                <a:latin typeface="Poppins"/>
                <a:ea typeface="Poppins"/>
                <a:cs typeface="Poppins"/>
                <a:sym typeface="Poppins"/>
              </a:rPr>
            </a:br>
            <a:endParaRPr sz="1100">
              <a:solidFill>
                <a:srgbClr val="434343"/>
              </a:solidFill>
              <a:latin typeface="Poppins"/>
              <a:ea typeface="Poppins"/>
              <a:cs typeface="Poppins"/>
              <a:sym typeface="Poppins"/>
            </a:endParaRPr>
          </a:p>
          <a:p>
            <a:pPr indent="-298450" lvl="0" marL="457200" rtl="0" algn="l">
              <a:spcBef>
                <a:spcPts val="0"/>
              </a:spcBef>
              <a:spcAft>
                <a:spcPts val="0"/>
              </a:spcAft>
              <a:buClr>
                <a:srgbClr val="434343"/>
              </a:buClr>
              <a:buSzPts val="1100"/>
              <a:buFont typeface="Poppins"/>
              <a:buChar char="●"/>
            </a:pPr>
            <a:r>
              <a:rPr lang="en" sz="1100">
                <a:solidFill>
                  <a:srgbClr val="434343"/>
                </a:solidFill>
                <a:latin typeface="Poppins"/>
                <a:ea typeface="Poppins"/>
                <a:cs typeface="Poppins"/>
                <a:sym typeface="Poppins"/>
              </a:rPr>
              <a:t>It makes us think, feel, and do something.</a:t>
            </a:r>
            <a:br>
              <a:rPr lang="en" sz="1100">
                <a:solidFill>
                  <a:srgbClr val="434343"/>
                </a:solidFill>
                <a:latin typeface="Poppins"/>
                <a:ea typeface="Poppins"/>
                <a:cs typeface="Poppins"/>
                <a:sym typeface="Poppins"/>
              </a:rPr>
            </a:br>
            <a:endParaRPr sz="1100">
              <a:solidFill>
                <a:srgbClr val="434343"/>
              </a:solidFill>
              <a:latin typeface="Poppins"/>
              <a:ea typeface="Poppins"/>
              <a:cs typeface="Poppins"/>
              <a:sym typeface="Poppins"/>
            </a:endParaRPr>
          </a:p>
          <a:p>
            <a:pPr indent="-298450" lvl="0" marL="457200" rtl="0" algn="l">
              <a:spcBef>
                <a:spcPts val="0"/>
              </a:spcBef>
              <a:spcAft>
                <a:spcPts val="0"/>
              </a:spcAft>
              <a:buClr>
                <a:srgbClr val="434343"/>
              </a:buClr>
              <a:buSzPts val="1100"/>
              <a:buFont typeface="Poppins"/>
              <a:buChar char="●"/>
            </a:pPr>
            <a:r>
              <a:rPr lang="en" sz="1100">
                <a:solidFill>
                  <a:srgbClr val="434343"/>
                </a:solidFill>
                <a:latin typeface="Poppins"/>
                <a:ea typeface="Poppins"/>
                <a:cs typeface="Poppins"/>
                <a:sym typeface="Poppins"/>
              </a:rPr>
              <a:t>Emotions can be triggered by things outside (external) or inside (internal) us.</a:t>
            </a:r>
            <a:br>
              <a:rPr lang="en" sz="1100">
                <a:solidFill>
                  <a:srgbClr val="434343"/>
                </a:solidFill>
                <a:latin typeface="Poppins"/>
                <a:ea typeface="Poppins"/>
                <a:cs typeface="Poppins"/>
                <a:sym typeface="Poppins"/>
              </a:rPr>
            </a:br>
            <a:endParaRPr sz="1100">
              <a:solidFill>
                <a:srgbClr val="434343"/>
              </a:solidFill>
              <a:latin typeface="Poppins"/>
              <a:ea typeface="Poppins"/>
              <a:cs typeface="Poppins"/>
              <a:sym typeface="Poppins"/>
            </a:endParaRPr>
          </a:p>
          <a:p>
            <a:pPr indent="-298450" lvl="0" marL="457200" rtl="0" algn="l">
              <a:spcBef>
                <a:spcPts val="0"/>
              </a:spcBef>
              <a:spcAft>
                <a:spcPts val="0"/>
              </a:spcAft>
              <a:buClr>
                <a:srgbClr val="434343"/>
              </a:buClr>
              <a:buSzPts val="1100"/>
              <a:buFont typeface="Poppins"/>
              <a:buChar char="●"/>
            </a:pPr>
            <a:r>
              <a:rPr lang="en" sz="1100">
                <a:solidFill>
                  <a:srgbClr val="434343"/>
                </a:solidFill>
                <a:latin typeface="Poppins"/>
                <a:ea typeface="Poppins"/>
                <a:cs typeface="Poppins"/>
                <a:sym typeface="Poppins"/>
              </a:rPr>
              <a:t>Every emotion has a reason for us to feel it.</a:t>
            </a:r>
            <a:br>
              <a:rPr lang="en" sz="1100">
                <a:solidFill>
                  <a:srgbClr val="434343"/>
                </a:solidFill>
                <a:latin typeface="Poppins"/>
                <a:ea typeface="Poppins"/>
                <a:cs typeface="Poppins"/>
                <a:sym typeface="Poppins"/>
              </a:rPr>
            </a:br>
            <a:endParaRPr sz="1100">
              <a:solidFill>
                <a:srgbClr val="434343"/>
              </a:solidFill>
              <a:latin typeface="Poppins"/>
              <a:ea typeface="Poppins"/>
              <a:cs typeface="Poppins"/>
              <a:sym typeface="Poppins"/>
            </a:endParaRPr>
          </a:p>
          <a:p>
            <a:pPr indent="-298450" lvl="0" marL="457200" rtl="0" algn="l">
              <a:spcBef>
                <a:spcPts val="0"/>
              </a:spcBef>
              <a:spcAft>
                <a:spcPts val="0"/>
              </a:spcAft>
              <a:buClr>
                <a:srgbClr val="434343"/>
              </a:buClr>
              <a:buSzPts val="1100"/>
              <a:buFont typeface="Poppins"/>
              <a:buChar char="●"/>
            </a:pPr>
            <a:r>
              <a:rPr lang="en" sz="1100">
                <a:solidFill>
                  <a:srgbClr val="434343"/>
                </a:solidFill>
                <a:latin typeface="Poppins"/>
                <a:ea typeface="Poppins"/>
                <a:cs typeface="Poppins"/>
                <a:sym typeface="Poppins"/>
              </a:rPr>
              <a:t>Emotions send messages to the brain in order for us to react in a certain way.</a:t>
            </a:r>
            <a:endParaRPr sz="1100">
              <a:solidFill>
                <a:srgbClr val="434343"/>
              </a:solidFill>
              <a:latin typeface="Poppins"/>
              <a:ea typeface="Poppins"/>
              <a:cs typeface="Poppins"/>
              <a:sym typeface="Poppins"/>
            </a:endParaRPr>
          </a:p>
          <a:p>
            <a:pPr indent="0" lvl="0" marL="0" rtl="0" algn="l">
              <a:spcBef>
                <a:spcPts val="0"/>
              </a:spcBef>
              <a:spcAft>
                <a:spcPts val="0"/>
              </a:spcAft>
              <a:buClr>
                <a:schemeClr val="dk1"/>
              </a:buClr>
              <a:buSzPts val="1100"/>
              <a:buFont typeface="Arial"/>
              <a:buNone/>
            </a:pPr>
            <a:r>
              <a:t/>
            </a:r>
            <a:endParaRPr sz="1200">
              <a:solidFill>
                <a:srgbClr val="434343"/>
              </a:solidFill>
              <a:latin typeface="Poppins"/>
              <a:ea typeface="Poppins"/>
              <a:cs typeface="Poppins"/>
              <a:sym typeface="Poppin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pic>
        <p:nvPicPr>
          <p:cNvPr id="83" name="Google Shape;83;p18"/>
          <p:cNvPicPr preferRelativeResize="0"/>
          <p:nvPr/>
        </p:nvPicPr>
        <p:blipFill>
          <a:blip r:embed="rId3">
            <a:alphaModFix/>
          </a:blip>
          <a:stretch>
            <a:fillRect/>
          </a:stretch>
        </p:blipFill>
        <p:spPr>
          <a:xfrm>
            <a:off x="14468" y="0"/>
            <a:ext cx="9115064" cy="5143500"/>
          </a:xfrm>
          <a:prstGeom prst="rect">
            <a:avLst/>
          </a:prstGeom>
          <a:noFill/>
          <a:ln>
            <a:noFill/>
          </a:ln>
        </p:spPr>
      </p:pic>
      <p:pic>
        <p:nvPicPr>
          <p:cNvPr id="84" name="Google Shape;84;p18"/>
          <p:cNvPicPr preferRelativeResize="0"/>
          <p:nvPr/>
        </p:nvPicPr>
        <p:blipFill rotWithShape="1">
          <a:blip r:embed="rId4">
            <a:alphaModFix amt="80000"/>
          </a:blip>
          <a:srcRect b="0" l="23736" r="16109" t="0"/>
          <a:stretch/>
        </p:blipFill>
        <p:spPr>
          <a:xfrm>
            <a:off x="14475" y="0"/>
            <a:ext cx="4125425" cy="5143500"/>
          </a:xfrm>
          <a:prstGeom prst="rect">
            <a:avLst/>
          </a:prstGeom>
          <a:noFill/>
          <a:ln>
            <a:noFill/>
          </a:ln>
        </p:spPr>
      </p:pic>
      <p:sp>
        <p:nvSpPr>
          <p:cNvPr id="85" name="Google Shape;85;p18"/>
          <p:cNvSpPr txBox="1"/>
          <p:nvPr/>
        </p:nvSpPr>
        <p:spPr>
          <a:xfrm>
            <a:off x="4657125" y="1548150"/>
            <a:ext cx="3954000" cy="3232500"/>
          </a:xfrm>
          <a:prstGeom prst="rect">
            <a:avLst/>
          </a:prstGeom>
          <a:noFill/>
          <a:ln>
            <a:noFill/>
          </a:ln>
        </p:spPr>
        <p:txBody>
          <a:bodyPr anchorCtr="0" anchor="t" bIns="91425" lIns="91425" spcFirstLastPara="1" rIns="91425" wrap="square" tIns="91425">
            <a:spAutoFit/>
          </a:bodyPr>
          <a:lstStyle/>
          <a:p>
            <a:pPr indent="-298450" lvl="0" marL="457200" rtl="0" algn="l">
              <a:spcBef>
                <a:spcPts val="0"/>
              </a:spcBef>
              <a:spcAft>
                <a:spcPts val="0"/>
              </a:spcAft>
              <a:buClr>
                <a:srgbClr val="434343"/>
              </a:buClr>
              <a:buSzPts val="1100"/>
              <a:buFont typeface="Poppins"/>
              <a:buChar char="●"/>
            </a:pPr>
            <a:r>
              <a:rPr b="1" lang="en" sz="1100">
                <a:solidFill>
                  <a:srgbClr val="434343"/>
                </a:solidFill>
                <a:latin typeface="Poppins"/>
                <a:ea typeface="Poppins"/>
                <a:cs typeface="Poppins"/>
                <a:sym typeface="Poppins"/>
              </a:rPr>
              <a:t>Fear</a:t>
            </a:r>
            <a:r>
              <a:rPr lang="en" sz="1100">
                <a:solidFill>
                  <a:srgbClr val="434343"/>
                </a:solidFill>
                <a:latin typeface="Poppins"/>
                <a:ea typeface="Poppins"/>
                <a:cs typeface="Poppins"/>
                <a:sym typeface="Poppins"/>
              </a:rPr>
              <a:t>: It's natural to feel afraid when facing a new challenge.</a:t>
            </a:r>
            <a:endParaRPr sz="1100">
              <a:solidFill>
                <a:srgbClr val="434343"/>
              </a:solidFill>
              <a:latin typeface="Poppins"/>
              <a:ea typeface="Poppins"/>
              <a:cs typeface="Poppins"/>
              <a:sym typeface="Poppins"/>
            </a:endParaRPr>
          </a:p>
          <a:p>
            <a:pPr indent="0" lvl="0" marL="457200" rtl="0" algn="l">
              <a:spcBef>
                <a:spcPts val="0"/>
              </a:spcBef>
              <a:spcAft>
                <a:spcPts val="0"/>
              </a:spcAft>
              <a:buNone/>
            </a:pPr>
            <a:r>
              <a:t/>
            </a:r>
            <a:endParaRPr sz="1100">
              <a:solidFill>
                <a:srgbClr val="434343"/>
              </a:solidFill>
              <a:latin typeface="Poppins"/>
              <a:ea typeface="Poppins"/>
              <a:cs typeface="Poppins"/>
              <a:sym typeface="Poppins"/>
            </a:endParaRPr>
          </a:p>
          <a:p>
            <a:pPr indent="-298450" lvl="0" marL="457200" rtl="0" algn="l">
              <a:spcBef>
                <a:spcPts val="0"/>
              </a:spcBef>
              <a:spcAft>
                <a:spcPts val="0"/>
              </a:spcAft>
              <a:buClr>
                <a:srgbClr val="434343"/>
              </a:buClr>
              <a:buSzPts val="1100"/>
              <a:buFont typeface="Poppins"/>
              <a:buChar char="●"/>
            </a:pPr>
            <a:r>
              <a:rPr b="1" lang="en" sz="1100">
                <a:solidFill>
                  <a:srgbClr val="434343"/>
                </a:solidFill>
                <a:latin typeface="Poppins"/>
                <a:ea typeface="Poppins"/>
                <a:cs typeface="Poppins"/>
                <a:sym typeface="Poppins"/>
              </a:rPr>
              <a:t>Frustration</a:t>
            </a:r>
            <a:r>
              <a:rPr lang="en" sz="1100">
                <a:solidFill>
                  <a:srgbClr val="434343"/>
                </a:solidFill>
                <a:latin typeface="Poppins"/>
                <a:ea typeface="Poppins"/>
                <a:cs typeface="Poppins"/>
                <a:sym typeface="Poppins"/>
              </a:rPr>
              <a:t>: You may find yourself feeling frustrated when you encounter an error in your code or not passing interviews.</a:t>
            </a:r>
            <a:endParaRPr sz="1100">
              <a:solidFill>
                <a:srgbClr val="434343"/>
              </a:solidFill>
              <a:latin typeface="Poppins"/>
              <a:ea typeface="Poppins"/>
              <a:cs typeface="Poppins"/>
              <a:sym typeface="Poppins"/>
            </a:endParaRPr>
          </a:p>
          <a:p>
            <a:pPr indent="0" lvl="0" marL="457200" rtl="0" algn="l">
              <a:spcBef>
                <a:spcPts val="0"/>
              </a:spcBef>
              <a:spcAft>
                <a:spcPts val="0"/>
              </a:spcAft>
              <a:buNone/>
            </a:pPr>
            <a:r>
              <a:t/>
            </a:r>
            <a:endParaRPr sz="1100">
              <a:solidFill>
                <a:srgbClr val="434343"/>
              </a:solidFill>
              <a:latin typeface="Poppins"/>
              <a:ea typeface="Poppins"/>
              <a:cs typeface="Poppins"/>
              <a:sym typeface="Poppins"/>
            </a:endParaRPr>
          </a:p>
          <a:p>
            <a:pPr indent="-298450" lvl="0" marL="457200" rtl="0" algn="l">
              <a:spcBef>
                <a:spcPts val="0"/>
              </a:spcBef>
              <a:spcAft>
                <a:spcPts val="0"/>
              </a:spcAft>
              <a:buClr>
                <a:srgbClr val="434343"/>
              </a:buClr>
              <a:buSzPts val="1100"/>
              <a:buFont typeface="Poppins"/>
              <a:buChar char="●"/>
            </a:pPr>
            <a:r>
              <a:rPr b="1" lang="en" sz="1100">
                <a:solidFill>
                  <a:srgbClr val="434343"/>
                </a:solidFill>
                <a:latin typeface="Poppins"/>
                <a:ea typeface="Poppins"/>
                <a:cs typeface="Poppins"/>
                <a:sym typeface="Poppins"/>
              </a:rPr>
              <a:t>Low self-esteem:</a:t>
            </a:r>
            <a:r>
              <a:rPr lang="en" sz="1100">
                <a:solidFill>
                  <a:srgbClr val="434343"/>
                </a:solidFill>
                <a:latin typeface="Poppins"/>
                <a:ea typeface="Poppins"/>
                <a:cs typeface="Poppins"/>
                <a:sym typeface="Poppins"/>
              </a:rPr>
              <a:t> It's common to doubt your abilities and feel inadequate.</a:t>
            </a:r>
            <a:br>
              <a:rPr lang="en" sz="1100">
                <a:solidFill>
                  <a:srgbClr val="434343"/>
                </a:solidFill>
                <a:latin typeface="Poppins"/>
                <a:ea typeface="Poppins"/>
                <a:cs typeface="Poppins"/>
                <a:sym typeface="Poppins"/>
              </a:rPr>
            </a:br>
            <a:endParaRPr b="1" sz="1100">
              <a:solidFill>
                <a:srgbClr val="434343"/>
              </a:solidFill>
              <a:latin typeface="Poppins"/>
              <a:ea typeface="Poppins"/>
              <a:cs typeface="Poppins"/>
              <a:sym typeface="Poppins"/>
            </a:endParaRPr>
          </a:p>
          <a:p>
            <a:pPr indent="-298450" lvl="0" marL="457200" rtl="0" algn="l">
              <a:spcBef>
                <a:spcPts val="0"/>
              </a:spcBef>
              <a:spcAft>
                <a:spcPts val="0"/>
              </a:spcAft>
              <a:buClr>
                <a:srgbClr val="434343"/>
              </a:buClr>
              <a:buSzPts val="1100"/>
              <a:buFont typeface="Poppins"/>
              <a:buChar char="●"/>
            </a:pPr>
            <a:r>
              <a:rPr b="1" lang="en" sz="1100">
                <a:solidFill>
                  <a:srgbClr val="434343"/>
                </a:solidFill>
                <a:latin typeface="Poppins"/>
                <a:ea typeface="Poppins"/>
                <a:cs typeface="Poppins"/>
                <a:sym typeface="Poppins"/>
              </a:rPr>
              <a:t>Stress and Anxiety</a:t>
            </a:r>
            <a:r>
              <a:rPr lang="en" sz="1100">
                <a:solidFill>
                  <a:srgbClr val="434343"/>
                </a:solidFill>
                <a:latin typeface="Poppins"/>
                <a:ea typeface="Poppins"/>
                <a:cs typeface="Poppins"/>
                <a:sym typeface="Poppins"/>
              </a:rPr>
              <a:t>: The intensity of the bootcamp and/or the job hunt can be stressful and may cause you to feel anxious.</a:t>
            </a:r>
            <a:endParaRPr sz="1100">
              <a:solidFill>
                <a:srgbClr val="434343"/>
              </a:solidFill>
              <a:latin typeface="Poppins"/>
              <a:ea typeface="Poppins"/>
              <a:cs typeface="Poppins"/>
              <a:sym typeface="Poppins"/>
            </a:endParaRPr>
          </a:p>
          <a:p>
            <a:pPr indent="0" lvl="0" marL="457200" rtl="0" algn="l">
              <a:spcBef>
                <a:spcPts val="0"/>
              </a:spcBef>
              <a:spcAft>
                <a:spcPts val="0"/>
              </a:spcAft>
              <a:buNone/>
            </a:pPr>
            <a:r>
              <a:t/>
            </a:r>
            <a:endParaRPr sz="1100">
              <a:solidFill>
                <a:srgbClr val="434343"/>
              </a:solidFill>
              <a:latin typeface="Poppins"/>
              <a:ea typeface="Poppins"/>
              <a:cs typeface="Poppins"/>
              <a:sym typeface="Poppins"/>
            </a:endParaRPr>
          </a:p>
          <a:p>
            <a:pPr indent="-298450" lvl="0" marL="457200" rtl="0" algn="l">
              <a:spcBef>
                <a:spcPts val="0"/>
              </a:spcBef>
              <a:spcAft>
                <a:spcPts val="0"/>
              </a:spcAft>
              <a:buClr>
                <a:srgbClr val="434343"/>
              </a:buClr>
              <a:buSzPts val="1100"/>
              <a:buFont typeface="Poppins"/>
              <a:buChar char="●"/>
            </a:pPr>
            <a:r>
              <a:rPr b="1" lang="en" sz="1100">
                <a:solidFill>
                  <a:srgbClr val="434343"/>
                </a:solidFill>
                <a:latin typeface="Poppins"/>
                <a:ea typeface="Poppins"/>
                <a:cs typeface="Poppins"/>
                <a:sym typeface="Poppins"/>
              </a:rPr>
              <a:t>Imposter Syndrome:</a:t>
            </a:r>
            <a:r>
              <a:rPr lang="en" sz="1100">
                <a:solidFill>
                  <a:srgbClr val="434343"/>
                </a:solidFill>
                <a:latin typeface="Poppins"/>
                <a:ea typeface="Poppins"/>
                <a:cs typeface="Poppins"/>
                <a:sym typeface="Poppins"/>
              </a:rPr>
              <a:t> You might question whether you belong in the bootcamp, deserve graduating and  feel like a fraud.</a:t>
            </a:r>
            <a:endParaRPr sz="1100">
              <a:solidFill>
                <a:srgbClr val="434343"/>
              </a:solidFill>
              <a:latin typeface="Poppins"/>
              <a:ea typeface="Poppins"/>
              <a:cs typeface="Poppins"/>
              <a:sym typeface="Poppins"/>
            </a:endParaRPr>
          </a:p>
          <a:p>
            <a:pPr indent="0" lvl="0" marL="0" rtl="0" algn="l">
              <a:spcBef>
                <a:spcPts val="0"/>
              </a:spcBef>
              <a:spcAft>
                <a:spcPts val="0"/>
              </a:spcAft>
              <a:buNone/>
            </a:pPr>
            <a:r>
              <a:t/>
            </a:r>
            <a:endParaRPr b="1" sz="1100">
              <a:solidFill>
                <a:srgbClr val="434343"/>
              </a:solidFill>
              <a:latin typeface="Poppins"/>
              <a:ea typeface="Poppins"/>
              <a:cs typeface="Poppins"/>
              <a:sym typeface="Poppins"/>
            </a:endParaRPr>
          </a:p>
        </p:txBody>
      </p:sp>
      <p:sp>
        <p:nvSpPr>
          <p:cNvPr id="86" name="Google Shape;86;p18"/>
          <p:cNvSpPr txBox="1"/>
          <p:nvPr/>
        </p:nvSpPr>
        <p:spPr>
          <a:xfrm>
            <a:off x="4439275" y="580875"/>
            <a:ext cx="4434000" cy="705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rPr b="1" lang="en" sz="2000">
                <a:solidFill>
                  <a:srgbClr val="38CEFF"/>
                </a:solidFill>
                <a:latin typeface="Poppins"/>
                <a:ea typeface="Poppins"/>
                <a:cs typeface="Poppins"/>
                <a:sym typeface="Poppins"/>
              </a:rPr>
              <a:t>Normal negative emotions during and after the bootcamp</a:t>
            </a:r>
            <a:endParaRPr i="0" sz="1700" u="none" cap="none" strike="noStrike">
              <a:solidFill>
                <a:srgbClr val="434343"/>
              </a:solidFill>
              <a:latin typeface="Poppins"/>
              <a:ea typeface="Poppins"/>
              <a:cs typeface="Poppins"/>
              <a:sym typeface="Poppins"/>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pic>
        <p:nvPicPr>
          <p:cNvPr id="91" name="Google Shape;91;p19"/>
          <p:cNvPicPr preferRelativeResize="0"/>
          <p:nvPr/>
        </p:nvPicPr>
        <p:blipFill>
          <a:blip r:embed="rId3">
            <a:alphaModFix/>
          </a:blip>
          <a:stretch>
            <a:fillRect/>
          </a:stretch>
        </p:blipFill>
        <p:spPr>
          <a:xfrm>
            <a:off x="14468" y="0"/>
            <a:ext cx="9115064" cy="5143500"/>
          </a:xfrm>
          <a:prstGeom prst="rect">
            <a:avLst/>
          </a:prstGeom>
          <a:noFill/>
          <a:ln>
            <a:noFill/>
          </a:ln>
        </p:spPr>
      </p:pic>
      <p:sp>
        <p:nvSpPr>
          <p:cNvPr id="92" name="Google Shape;92;p19"/>
          <p:cNvSpPr txBox="1"/>
          <p:nvPr/>
        </p:nvSpPr>
        <p:spPr>
          <a:xfrm>
            <a:off x="4439275" y="1533125"/>
            <a:ext cx="3954000" cy="306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1100">
                <a:solidFill>
                  <a:srgbClr val="434343"/>
                </a:solidFill>
                <a:latin typeface="Poppins"/>
                <a:ea typeface="Poppins"/>
                <a:cs typeface="Poppins"/>
                <a:sym typeface="Poppins"/>
              </a:rPr>
              <a:t>An intense feeling that achievements are undeserved and the sensation to be discovered as fraud. </a:t>
            </a:r>
            <a:endParaRPr sz="1100">
              <a:solidFill>
                <a:srgbClr val="434343"/>
              </a:solidFill>
              <a:latin typeface="Poppins"/>
              <a:ea typeface="Poppins"/>
              <a:cs typeface="Poppins"/>
              <a:sym typeface="Poppins"/>
            </a:endParaRPr>
          </a:p>
          <a:p>
            <a:pPr indent="0" lvl="0" marL="0" rtl="0" algn="l">
              <a:spcBef>
                <a:spcPts val="0"/>
              </a:spcBef>
              <a:spcAft>
                <a:spcPts val="0"/>
              </a:spcAft>
              <a:buClr>
                <a:schemeClr val="dk1"/>
              </a:buClr>
              <a:buSzPts val="1100"/>
              <a:buFont typeface="Arial"/>
              <a:buNone/>
            </a:pPr>
            <a:r>
              <a:t/>
            </a:r>
            <a:endParaRPr sz="1100">
              <a:solidFill>
                <a:srgbClr val="434343"/>
              </a:solidFill>
              <a:latin typeface="Poppins"/>
              <a:ea typeface="Poppins"/>
              <a:cs typeface="Poppins"/>
              <a:sym typeface="Poppins"/>
            </a:endParaRPr>
          </a:p>
          <a:p>
            <a:pPr indent="0" lvl="0" marL="0" rtl="0" algn="l">
              <a:spcBef>
                <a:spcPts val="0"/>
              </a:spcBef>
              <a:spcAft>
                <a:spcPts val="0"/>
              </a:spcAft>
              <a:buClr>
                <a:schemeClr val="dk1"/>
              </a:buClr>
              <a:buSzPts val="1100"/>
              <a:buFont typeface="Arial"/>
              <a:buNone/>
            </a:pPr>
            <a:r>
              <a:rPr b="1" lang="en" sz="1100">
                <a:solidFill>
                  <a:srgbClr val="434343"/>
                </a:solidFill>
                <a:latin typeface="Poppins"/>
                <a:ea typeface="Poppins"/>
                <a:cs typeface="Poppins"/>
                <a:sym typeface="Poppins"/>
              </a:rPr>
              <a:t>FEAR</a:t>
            </a:r>
            <a:r>
              <a:rPr lang="en" sz="1100">
                <a:solidFill>
                  <a:srgbClr val="434343"/>
                </a:solidFill>
                <a:latin typeface="Poppins"/>
                <a:ea typeface="Poppins"/>
                <a:cs typeface="Poppins"/>
                <a:sym typeface="Poppins"/>
              </a:rPr>
              <a:t> not fear of failure but fear of being discovered.</a:t>
            </a:r>
            <a:endParaRPr sz="1100">
              <a:solidFill>
                <a:srgbClr val="434343"/>
              </a:solidFill>
              <a:latin typeface="Poppins"/>
              <a:ea typeface="Poppins"/>
              <a:cs typeface="Poppins"/>
              <a:sym typeface="Poppins"/>
            </a:endParaRPr>
          </a:p>
          <a:p>
            <a:pPr indent="0" lvl="0" marL="0" rtl="0" algn="l">
              <a:spcBef>
                <a:spcPts val="0"/>
              </a:spcBef>
              <a:spcAft>
                <a:spcPts val="0"/>
              </a:spcAft>
              <a:buClr>
                <a:schemeClr val="dk1"/>
              </a:buClr>
              <a:buSzPts val="1100"/>
              <a:buFont typeface="Arial"/>
              <a:buNone/>
            </a:pPr>
            <a:r>
              <a:t/>
            </a:r>
            <a:endParaRPr sz="1100">
              <a:solidFill>
                <a:srgbClr val="434343"/>
              </a:solidFill>
              <a:latin typeface="Poppins"/>
              <a:ea typeface="Poppins"/>
              <a:cs typeface="Poppins"/>
              <a:sym typeface="Poppins"/>
            </a:endParaRPr>
          </a:p>
          <a:p>
            <a:pPr indent="0" lvl="0" marL="0" rtl="0" algn="l">
              <a:spcBef>
                <a:spcPts val="0"/>
              </a:spcBef>
              <a:spcAft>
                <a:spcPts val="0"/>
              </a:spcAft>
              <a:buClr>
                <a:schemeClr val="dk1"/>
              </a:buClr>
              <a:buSzPts val="1100"/>
              <a:buFont typeface="Arial"/>
              <a:buNone/>
            </a:pPr>
            <a:r>
              <a:t/>
            </a:r>
            <a:endParaRPr sz="1100">
              <a:solidFill>
                <a:srgbClr val="434343"/>
              </a:solidFill>
              <a:latin typeface="Poppins"/>
              <a:ea typeface="Poppins"/>
              <a:cs typeface="Poppins"/>
              <a:sym typeface="Poppins"/>
            </a:endParaRPr>
          </a:p>
          <a:p>
            <a:pPr indent="0" lvl="0" marL="0" rtl="0" algn="l">
              <a:spcBef>
                <a:spcPts val="0"/>
              </a:spcBef>
              <a:spcAft>
                <a:spcPts val="0"/>
              </a:spcAft>
              <a:buClr>
                <a:schemeClr val="dk1"/>
              </a:buClr>
              <a:buSzPts val="1100"/>
              <a:buFont typeface="Arial"/>
              <a:buNone/>
            </a:pPr>
            <a:r>
              <a:rPr b="1" lang="en" sz="1100">
                <a:solidFill>
                  <a:srgbClr val="434343"/>
                </a:solidFill>
                <a:latin typeface="Poppins"/>
                <a:ea typeface="Poppins"/>
                <a:cs typeface="Poppins"/>
                <a:sym typeface="Poppins"/>
              </a:rPr>
              <a:t>DOUBTS</a:t>
            </a:r>
            <a:r>
              <a:rPr lang="en" sz="1100">
                <a:solidFill>
                  <a:srgbClr val="434343"/>
                </a:solidFill>
                <a:latin typeface="Poppins"/>
                <a:ea typeface="Poppins"/>
                <a:cs typeface="Poppins"/>
                <a:sym typeface="Poppins"/>
              </a:rPr>
              <a:t> about your capacity to do things you are prepared for</a:t>
            </a:r>
            <a:endParaRPr sz="1100">
              <a:solidFill>
                <a:srgbClr val="434343"/>
              </a:solidFill>
              <a:latin typeface="Poppins"/>
              <a:ea typeface="Poppins"/>
              <a:cs typeface="Poppins"/>
              <a:sym typeface="Poppins"/>
            </a:endParaRPr>
          </a:p>
          <a:p>
            <a:pPr indent="0" lvl="0" marL="0" rtl="0" algn="l">
              <a:spcBef>
                <a:spcPts val="0"/>
              </a:spcBef>
              <a:spcAft>
                <a:spcPts val="0"/>
              </a:spcAft>
              <a:buClr>
                <a:schemeClr val="dk1"/>
              </a:buClr>
              <a:buSzPts val="1100"/>
              <a:buFont typeface="Arial"/>
              <a:buNone/>
            </a:pPr>
            <a:r>
              <a:t/>
            </a:r>
            <a:endParaRPr sz="1100">
              <a:solidFill>
                <a:srgbClr val="434343"/>
              </a:solidFill>
              <a:latin typeface="Poppins"/>
              <a:ea typeface="Poppins"/>
              <a:cs typeface="Poppins"/>
              <a:sym typeface="Poppins"/>
            </a:endParaRPr>
          </a:p>
          <a:p>
            <a:pPr indent="0" lvl="0" marL="0" rtl="0" algn="l">
              <a:spcBef>
                <a:spcPts val="0"/>
              </a:spcBef>
              <a:spcAft>
                <a:spcPts val="0"/>
              </a:spcAft>
              <a:buClr>
                <a:schemeClr val="dk1"/>
              </a:buClr>
              <a:buSzPts val="1100"/>
              <a:buFont typeface="Arial"/>
              <a:buNone/>
            </a:pPr>
            <a:r>
              <a:t/>
            </a:r>
            <a:endParaRPr sz="1100">
              <a:solidFill>
                <a:srgbClr val="434343"/>
              </a:solidFill>
              <a:latin typeface="Poppins"/>
              <a:ea typeface="Poppins"/>
              <a:cs typeface="Poppins"/>
              <a:sym typeface="Poppins"/>
            </a:endParaRPr>
          </a:p>
          <a:p>
            <a:pPr indent="0" lvl="0" marL="0" rtl="0" algn="l">
              <a:spcBef>
                <a:spcPts val="0"/>
              </a:spcBef>
              <a:spcAft>
                <a:spcPts val="0"/>
              </a:spcAft>
              <a:buClr>
                <a:schemeClr val="dk1"/>
              </a:buClr>
              <a:buSzPts val="1100"/>
              <a:buFont typeface="Arial"/>
              <a:buNone/>
            </a:pPr>
            <a:r>
              <a:rPr b="1" lang="en" sz="1100">
                <a:solidFill>
                  <a:srgbClr val="434343"/>
                </a:solidFill>
                <a:latin typeface="Poppins"/>
                <a:ea typeface="Poppins"/>
                <a:cs typeface="Poppins"/>
                <a:sym typeface="Poppins"/>
              </a:rPr>
              <a:t>FALSE BELIEFS</a:t>
            </a:r>
            <a:r>
              <a:rPr lang="en" sz="1100">
                <a:solidFill>
                  <a:srgbClr val="434343"/>
                </a:solidFill>
                <a:latin typeface="Poppins"/>
                <a:ea typeface="Poppins"/>
                <a:cs typeface="Poppins"/>
                <a:sym typeface="Poppins"/>
              </a:rPr>
              <a:t> of not deserving the success of your own accomplishments</a:t>
            </a:r>
            <a:endParaRPr sz="1100">
              <a:solidFill>
                <a:srgbClr val="434343"/>
              </a:solidFill>
              <a:latin typeface="Poppins"/>
              <a:ea typeface="Poppins"/>
              <a:cs typeface="Poppins"/>
              <a:sym typeface="Poppins"/>
            </a:endParaRPr>
          </a:p>
          <a:p>
            <a:pPr indent="0" lvl="0" marL="0" rtl="0" algn="l">
              <a:spcBef>
                <a:spcPts val="0"/>
              </a:spcBef>
              <a:spcAft>
                <a:spcPts val="0"/>
              </a:spcAft>
              <a:buClr>
                <a:schemeClr val="dk1"/>
              </a:buClr>
              <a:buSzPts val="1100"/>
              <a:buFont typeface="Arial"/>
              <a:buNone/>
            </a:pPr>
            <a:r>
              <a:t/>
            </a:r>
            <a:endParaRPr sz="1100">
              <a:solidFill>
                <a:srgbClr val="434343"/>
              </a:solidFill>
              <a:latin typeface="Poppins"/>
              <a:ea typeface="Poppins"/>
              <a:cs typeface="Poppins"/>
              <a:sym typeface="Poppins"/>
            </a:endParaRPr>
          </a:p>
          <a:p>
            <a:pPr indent="0" lvl="0" marL="0" rtl="0" algn="l">
              <a:spcBef>
                <a:spcPts val="0"/>
              </a:spcBef>
              <a:spcAft>
                <a:spcPts val="0"/>
              </a:spcAft>
              <a:buClr>
                <a:schemeClr val="dk1"/>
              </a:buClr>
              <a:buSzPts val="1100"/>
              <a:buFont typeface="Arial"/>
              <a:buNone/>
            </a:pPr>
            <a:r>
              <a:t/>
            </a:r>
            <a:endParaRPr sz="1100">
              <a:solidFill>
                <a:srgbClr val="434343"/>
              </a:solidFill>
              <a:latin typeface="Poppins"/>
              <a:ea typeface="Poppins"/>
              <a:cs typeface="Poppins"/>
              <a:sym typeface="Poppins"/>
            </a:endParaRPr>
          </a:p>
          <a:p>
            <a:pPr indent="0" lvl="0" marL="0" rtl="0" algn="l">
              <a:spcBef>
                <a:spcPts val="0"/>
              </a:spcBef>
              <a:spcAft>
                <a:spcPts val="0"/>
              </a:spcAft>
              <a:buClr>
                <a:schemeClr val="dk1"/>
              </a:buClr>
              <a:buSzPts val="1100"/>
              <a:buFont typeface="Arial"/>
              <a:buNone/>
            </a:pPr>
            <a:r>
              <a:rPr b="1" lang="en" sz="1100">
                <a:solidFill>
                  <a:srgbClr val="434343"/>
                </a:solidFill>
                <a:latin typeface="Poppins"/>
                <a:ea typeface="Poppins"/>
                <a:cs typeface="Poppins"/>
                <a:sym typeface="Poppins"/>
              </a:rPr>
              <a:t>PERMANENT INSATISFACTION</a:t>
            </a:r>
            <a:r>
              <a:rPr lang="en" sz="1100">
                <a:solidFill>
                  <a:srgbClr val="434343"/>
                </a:solidFill>
                <a:latin typeface="Poppins"/>
                <a:ea typeface="Poppins"/>
                <a:cs typeface="Poppins"/>
                <a:sym typeface="Poppins"/>
              </a:rPr>
              <a:t> other challenge or goal with erase this feeling</a:t>
            </a:r>
            <a:endParaRPr sz="1100">
              <a:solidFill>
                <a:srgbClr val="434343"/>
              </a:solidFill>
              <a:latin typeface="Poppins"/>
              <a:ea typeface="Poppins"/>
              <a:cs typeface="Poppins"/>
              <a:sym typeface="Poppins"/>
            </a:endParaRPr>
          </a:p>
          <a:p>
            <a:pPr indent="0" lvl="0" marL="0" rtl="0" algn="l">
              <a:spcBef>
                <a:spcPts val="0"/>
              </a:spcBef>
              <a:spcAft>
                <a:spcPts val="0"/>
              </a:spcAft>
              <a:buNone/>
            </a:pPr>
            <a:r>
              <a:t/>
            </a:r>
            <a:endParaRPr b="1" sz="1100">
              <a:solidFill>
                <a:srgbClr val="434343"/>
              </a:solidFill>
              <a:latin typeface="Poppins"/>
              <a:ea typeface="Poppins"/>
              <a:cs typeface="Poppins"/>
              <a:sym typeface="Poppins"/>
            </a:endParaRPr>
          </a:p>
        </p:txBody>
      </p:sp>
      <p:sp>
        <p:nvSpPr>
          <p:cNvPr id="93" name="Google Shape;93;p19"/>
          <p:cNvSpPr txBox="1"/>
          <p:nvPr/>
        </p:nvSpPr>
        <p:spPr>
          <a:xfrm>
            <a:off x="4439275" y="580875"/>
            <a:ext cx="4434000" cy="705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rPr b="1" lang="en" sz="2000">
                <a:solidFill>
                  <a:srgbClr val="38CEFF"/>
                </a:solidFill>
                <a:latin typeface="Poppins"/>
                <a:ea typeface="Poppins"/>
                <a:cs typeface="Poppins"/>
                <a:sym typeface="Poppins"/>
              </a:rPr>
              <a:t>Imposter Syndrome</a:t>
            </a:r>
            <a:endParaRPr i="0" sz="1700" u="none" cap="none" strike="noStrike">
              <a:solidFill>
                <a:srgbClr val="434343"/>
              </a:solidFill>
              <a:latin typeface="Poppins"/>
              <a:ea typeface="Poppins"/>
              <a:cs typeface="Poppins"/>
              <a:sym typeface="Poppins"/>
            </a:endParaRPr>
          </a:p>
        </p:txBody>
      </p:sp>
      <p:pic>
        <p:nvPicPr>
          <p:cNvPr id="94" name="Google Shape;94;p19"/>
          <p:cNvPicPr preferRelativeResize="0"/>
          <p:nvPr/>
        </p:nvPicPr>
        <p:blipFill>
          <a:blip r:embed="rId4">
            <a:alphaModFix/>
          </a:blip>
          <a:stretch>
            <a:fillRect/>
          </a:stretch>
        </p:blipFill>
        <p:spPr>
          <a:xfrm>
            <a:off x="14463" y="0"/>
            <a:ext cx="3857626" cy="514350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pic>
        <p:nvPicPr>
          <p:cNvPr id="99" name="Google Shape;99;p20"/>
          <p:cNvPicPr preferRelativeResize="0"/>
          <p:nvPr/>
        </p:nvPicPr>
        <p:blipFill>
          <a:blip r:embed="rId3">
            <a:alphaModFix/>
          </a:blip>
          <a:stretch>
            <a:fillRect/>
          </a:stretch>
        </p:blipFill>
        <p:spPr>
          <a:xfrm>
            <a:off x="14468" y="0"/>
            <a:ext cx="9115064" cy="5143500"/>
          </a:xfrm>
          <a:prstGeom prst="rect">
            <a:avLst/>
          </a:prstGeom>
          <a:noFill/>
          <a:ln>
            <a:noFill/>
          </a:ln>
        </p:spPr>
      </p:pic>
      <p:sp>
        <p:nvSpPr>
          <p:cNvPr id="100" name="Google Shape;100;p20"/>
          <p:cNvSpPr txBox="1"/>
          <p:nvPr/>
        </p:nvSpPr>
        <p:spPr>
          <a:xfrm>
            <a:off x="217675" y="459900"/>
            <a:ext cx="3308700" cy="9411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rgbClr val="000000"/>
              </a:buClr>
              <a:buSzPts val="2400"/>
              <a:buFont typeface="Arial"/>
              <a:buNone/>
            </a:pPr>
            <a:r>
              <a:rPr b="1" lang="en" sz="2300">
                <a:solidFill>
                  <a:srgbClr val="38CEFF"/>
                </a:solidFill>
                <a:latin typeface="Poppins"/>
                <a:ea typeface="Poppins"/>
                <a:cs typeface="Poppins"/>
                <a:sym typeface="Poppins"/>
              </a:rPr>
              <a:t>CONSEQUENCES</a:t>
            </a:r>
            <a:endParaRPr b="1" sz="2300">
              <a:solidFill>
                <a:srgbClr val="38CEFF"/>
              </a:solidFill>
              <a:latin typeface="Poppins"/>
              <a:ea typeface="Poppins"/>
              <a:cs typeface="Poppins"/>
              <a:sym typeface="Poppins"/>
            </a:endParaRPr>
          </a:p>
        </p:txBody>
      </p:sp>
      <p:sp>
        <p:nvSpPr>
          <p:cNvPr id="101" name="Google Shape;101;p20"/>
          <p:cNvSpPr txBox="1"/>
          <p:nvPr/>
        </p:nvSpPr>
        <p:spPr>
          <a:xfrm>
            <a:off x="341875" y="1178973"/>
            <a:ext cx="3413100" cy="3667800"/>
          </a:xfrm>
          <a:prstGeom prst="rect">
            <a:avLst/>
          </a:prstGeom>
          <a:noFill/>
          <a:ln>
            <a:noFill/>
          </a:ln>
        </p:spPr>
        <p:txBody>
          <a:bodyPr anchorCtr="0" anchor="t" bIns="19050" lIns="19050" spcFirstLastPara="1" rIns="19050" wrap="square" tIns="19050">
            <a:noAutofit/>
          </a:bodyPr>
          <a:lstStyle/>
          <a:p>
            <a:pPr indent="0" lvl="0" marL="0" marR="0" rtl="0" algn="l">
              <a:lnSpc>
                <a:spcPct val="150000"/>
              </a:lnSpc>
              <a:spcBef>
                <a:spcPts val="0"/>
              </a:spcBef>
              <a:spcAft>
                <a:spcPts val="0"/>
              </a:spcAft>
              <a:buNone/>
            </a:pPr>
            <a:r>
              <a:rPr lang="en" sz="1100">
                <a:solidFill>
                  <a:schemeClr val="dk1"/>
                </a:solidFill>
                <a:latin typeface="Poppins Light"/>
                <a:ea typeface="Poppins Light"/>
                <a:cs typeface="Poppins Light"/>
                <a:sym typeface="Poppins Light"/>
              </a:rPr>
              <a:t>Aside from all the physiological reactions that we mentioned earlier, there are clear behavioural consequences of experiencing Imposter Syndrome</a:t>
            </a:r>
            <a:endParaRPr sz="1100">
              <a:solidFill>
                <a:schemeClr val="dk1"/>
              </a:solidFill>
              <a:latin typeface="Poppins Light"/>
              <a:ea typeface="Poppins Light"/>
              <a:cs typeface="Poppins Light"/>
              <a:sym typeface="Poppins Light"/>
            </a:endParaRPr>
          </a:p>
          <a:p>
            <a:pPr indent="0" lvl="0" marL="457200" marR="0" rtl="0" algn="l">
              <a:lnSpc>
                <a:spcPct val="150000"/>
              </a:lnSpc>
              <a:spcBef>
                <a:spcPts val="0"/>
              </a:spcBef>
              <a:spcAft>
                <a:spcPts val="0"/>
              </a:spcAft>
              <a:buNone/>
            </a:pPr>
            <a:r>
              <a:t/>
            </a:r>
            <a:endParaRPr sz="1100">
              <a:solidFill>
                <a:schemeClr val="dk1"/>
              </a:solidFill>
              <a:latin typeface="Poppins Light"/>
              <a:ea typeface="Poppins Light"/>
              <a:cs typeface="Poppins Light"/>
              <a:sym typeface="Poppins Light"/>
            </a:endParaRPr>
          </a:p>
          <a:p>
            <a:pPr indent="-298450" lvl="0" marL="457200" marR="0" rtl="0" algn="l">
              <a:lnSpc>
                <a:spcPct val="150000"/>
              </a:lnSpc>
              <a:spcBef>
                <a:spcPts val="0"/>
              </a:spcBef>
              <a:spcAft>
                <a:spcPts val="0"/>
              </a:spcAft>
              <a:buClr>
                <a:schemeClr val="dk1"/>
              </a:buClr>
              <a:buSzPts val="1100"/>
              <a:buFont typeface="Poppins Light"/>
              <a:buChar char="●"/>
            </a:pPr>
            <a:r>
              <a:rPr lang="en" sz="1100">
                <a:solidFill>
                  <a:schemeClr val="dk1"/>
                </a:solidFill>
                <a:latin typeface="Poppins Light"/>
                <a:ea typeface="Poppins Light"/>
                <a:cs typeface="Poppins Light"/>
                <a:sym typeface="Poppins Light"/>
              </a:rPr>
              <a:t>ANXIETY feelings and constant suffering</a:t>
            </a:r>
            <a:br>
              <a:rPr lang="en" sz="1100">
                <a:solidFill>
                  <a:schemeClr val="dk1"/>
                </a:solidFill>
                <a:latin typeface="Poppins Light"/>
                <a:ea typeface="Poppins Light"/>
                <a:cs typeface="Poppins Light"/>
                <a:sym typeface="Poppins Light"/>
              </a:rPr>
            </a:br>
            <a:endParaRPr sz="1100">
              <a:solidFill>
                <a:schemeClr val="dk1"/>
              </a:solidFill>
              <a:latin typeface="Poppins Light"/>
              <a:ea typeface="Poppins Light"/>
              <a:cs typeface="Poppins Light"/>
              <a:sym typeface="Poppins Light"/>
            </a:endParaRPr>
          </a:p>
          <a:p>
            <a:pPr indent="-298450" lvl="0" marL="457200" marR="0" rtl="0" algn="l">
              <a:lnSpc>
                <a:spcPct val="150000"/>
              </a:lnSpc>
              <a:spcBef>
                <a:spcPts val="0"/>
              </a:spcBef>
              <a:spcAft>
                <a:spcPts val="0"/>
              </a:spcAft>
              <a:buClr>
                <a:schemeClr val="dk1"/>
              </a:buClr>
              <a:buSzPts val="1100"/>
              <a:buFont typeface="Poppins Light"/>
              <a:buChar char="●"/>
            </a:pPr>
            <a:r>
              <a:rPr lang="en" sz="1100">
                <a:solidFill>
                  <a:schemeClr val="dk1"/>
                </a:solidFill>
                <a:latin typeface="Poppins Light"/>
                <a:ea typeface="Poppins Light"/>
                <a:cs typeface="Poppins Light"/>
                <a:sym typeface="Poppins Light"/>
              </a:rPr>
              <a:t>INABILITY TO ENJOY the achieved milestones and the present moment </a:t>
            </a:r>
            <a:br>
              <a:rPr lang="en" sz="1100">
                <a:solidFill>
                  <a:schemeClr val="dk1"/>
                </a:solidFill>
                <a:latin typeface="Poppins Light"/>
                <a:ea typeface="Poppins Light"/>
                <a:cs typeface="Poppins Light"/>
                <a:sym typeface="Poppins Light"/>
              </a:rPr>
            </a:br>
            <a:endParaRPr sz="1100">
              <a:solidFill>
                <a:schemeClr val="dk1"/>
              </a:solidFill>
              <a:latin typeface="Poppins Light"/>
              <a:ea typeface="Poppins Light"/>
              <a:cs typeface="Poppins Light"/>
              <a:sym typeface="Poppins Light"/>
            </a:endParaRPr>
          </a:p>
          <a:p>
            <a:pPr indent="-298450" lvl="0" marL="457200" marR="0" rtl="0" algn="l">
              <a:lnSpc>
                <a:spcPct val="150000"/>
              </a:lnSpc>
              <a:spcBef>
                <a:spcPts val="0"/>
              </a:spcBef>
              <a:spcAft>
                <a:spcPts val="0"/>
              </a:spcAft>
              <a:buClr>
                <a:schemeClr val="dk1"/>
              </a:buClr>
              <a:buSzPts val="1100"/>
              <a:buFont typeface="Poppins Light"/>
              <a:buChar char="●"/>
            </a:pPr>
            <a:r>
              <a:rPr lang="en" sz="1100">
                <a:solidFill>
                  <a:schemeClr val="dk1"/>
                </a:solidFill>
                <a:latin typeface="Poppins Light"/>
                <a:ea typeface="Poppins Light"/>
                <a:cs typeface="Poppins Light"/>
                <a:sym typeface="Poppins Light"/>
              </a:rPr>
              <a:t>WORK PERFORMANCE </a:t>
            </a:r>
            <a:br>
              <a:rPr lang="en" sz="1100">
                <a:solidFill>
                  <a:schemeClr val="dk1"/>
                </a:solidFill>
                <a:latin typeface="Poppins Light"/>
                <a:ea typeface="Poppins Light"/>
                <a:cs typeface="Poppins Light"/>
                <a:sym typeface="Poppins Light"/>
              </a:rPr>
            </a:br>
            <a:endParaRPr sz="1100">
              <a:solidFill>
                <a:schemeClr val="dk1"/>
              </a:solidFill>
              <a:latin typeface="Poppins Light"/>
              <a:ea typeface="Poppins Light"/>
              <a:cs typeface="Poppins Light"/>
              <a:sym typeface="Poppins Light"/>
            </a:endParaRPr>
          </a:p>
          <a:p>
            <a:pPr indent="-298450" lvl="0" marL="457200" marR="0" rtl="0" algn="l">
              <a:lnSpc>
                <a:spcPct val="150000"/>
              </a:lnSpc>
              <a:spcBef>
                <a:spcPts val="0"/>
              </a:spcBef>
              <a:spcAft>
                <a:spcPts val="0"/>
              </a:spcAft>
              <a:buClr>
                <a:schemeClr val="dk1"/>
              </a:buClr>
              <a:buSzPts val="1100"/>
              <a:buFont typeface="Poppins Light"/>
              <a:buChar char="●"/>
            </a:pPr>
            <a:r>
              <a:rPr lang="en" sz="1100">
                <a:solidFill>
                  <a:schemeClr val="dk1"/>
                </a:solidFill>
                <a:latin typeface="Poppins Light"/>
                <a:ea typeface="Poppins Light"/>
                <a:cs typeface="Poppins Light"/>
                <a:sym typeface="Poppins Light"/>
              </a:rPr>
              <a:t>PERMANENT INSATISFACTION thinking you should have done better</a:t>
            </a:r>
            <a:endParaRPr sz="1100">
              <a:solidFill>
                <a:schemeClr val="dk1"/>
              </a:solidFill>
              <a:latin typeface="Poppins Light"/>
              <a:ea typeface="Poppins Light"/>
              <a:cs typeface="Poppins Light"/>
              <a:sym typeface="Poppins Light"/>
            </a:endParaRPr>
          </a:p>
          <a:p>
            <a:pPr indent="0" lvl="0" marL="457200" marR="0" rtl="0" algn="l">
              <a:lnSpc>
                <a:spcPct val="150000"/>
              </a:lnSpc>
              <a:spcBef>
                <a:spcPts val="0"/>
              </a:spcBef>
              <a:spcAft>
                <a:spcPts val="0"/>
              </a:spcAft>
              <a:buNone/>
            </a:pPr>
            <a:r>
              <a:t/>
            </a:r>
            <a:endParaRPr sz="1100">
              <a:solidFill>
                <a:schemeClr val="dk1"/>
              </a:solidFill>
              <a:latin typeface="Poppins Light"/>
              <a:ea typeface="Poppins Light"/>
              <a:cs typeface="Poppins Light"/>
              <a:sym typeface="Poppins Light"/>
            </a:endParaRPr>
          </a:p>
        </p:txBody>
      </p:sp>
      <p:pic>
        <p:nvPicPr>
          <p:cNvPr id="102" name="Google Shape;102;p20"/>
          <p:cNvPicPr preferRelativeResize="0"/>
          <p:nvPr/>
        </p:nvPicPr>
        <p:blipFill rotWithShape="1">
          <a:blip r:embed="rId4">
            <a:alphaModFix/>
          </a:blip>
          <a:srcRect b="0" l="9782" r="24828" t="0"/>
          <a:stretch/>
        </p:blipFill>
        <p:spPr>
          <a:xfrm>
            <a:off x="4097600" y="0"/>
            <a:ext cx="5046400" cy="51435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pic>
        <p:nvPicPr>
          <p:cNvPr id="107" name="Google Shape;107;p21"/>
          <p:cNvPicPr preferRelativeResize="0"/>
          <p:nvPr/>
        </p:nvPicPr>
        <p:blipFill rotWithShape="1">
          <a:blip r:embed="rId3">
            <a:alphaModFix/>
          </a:blip>
          <a:srcRect b="0" l="0" r="0" t="0"/>
          <a:stretch/>
        </p:blipFill>
        <p:spPr>
          <a:xfrm>
            <a:off x="0" y="-16326"/>
            <a:ext cx="9143998" cy="5159820"/>
          </a:xfrm>
          <a:prstGeom prst="rect">
            <a:avLst/>
          </a:prstGeom>
          <a:noFill/>
          <a:ln>
            <a:noFill/>
          </a:ln>
        </p:spPr>
      </p:pic>
      <p:sp>
        <p:nvSpPr>
          <p:cNvPr id="108" name="Google Shape;108;p21"/>
          <p:cNvSpPr txBox="1"/>
          <p:nvPr/>
        </p:nvSpPr>
        <p:spPr>
          <a:xfrm>
            <a:off x="1242025" y="2003550"/>
            <a:ext cx="7173600" cy="5682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2800"/>
              <a:buFont typeface="Arial"/>
              <a:buNone/>
            </a:pPr>
            <a:r>
              <a:rPr lang="en" sz="2800">
                <a:solidFill>
                  <a:schemeClr val="lt1"/>
                </a:solidFill>
                <a:latin typeface="Poppins"/>
                <a:ea typeface="Poppins"/>
                <a:cs typeface="Poppins"/>
                <a:sym typeface="Poppins"/>
              </a:rPr>
              <a:t>How to deal with emotions during and after the bootcamp</a:t>
            </a:r>
            <a:endParaRPr b="0" i="0" sz="3700" u="none" cap="none" strike="noStrike">
              <a:solidFill>
                <a:schemeClr val="lt1"/>
              </a:solidFill>
              <a:latin typeface="Poppins"/>
              <a:ea typeface="Poppins"/>
              <a:cs typeface="Poppins"/>
              <a:sym typeface="Poppins"/>
            </a:endParaRPr>
          </a:p>
        </p:txBody>
      </p:sp>
      <p:sp>
        <p:nvSpPr>
          <p:cNvPr id="109" name="Google Shape;109;p21"/>
          <p:cNvSpPr txBox="1"/>
          <p:nvPr/>
        </p:nvSpPr>
        <p:spPr>
          <a:xfrm>
            <a:off x="2586300" y="4556125"/>
            <a:ext cx="3971400" cy="291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900" u="none" cap="none" strike="noStrike">
                <a:solidFill>
                  <a:srgbClr val="FFFFFF"/>
                </a:solidFill>
                <a:latin typeface="Poppins"/>
                <a:ea typeface="Poppins"/>
                <a:cs typeface="Poppins"/>
                <a:sym typeface="Poppins"/>
              </a:rPr>
              <a:t>IRONHACK 2023. ALL RIGHTS RESERVED.</a:t>
            </a:r>
            <a:endParaRPr b="0" i="0" sz="900" u="none" cap="none" strike="noStrike">
              <a:solidFill>
                <a:srgbClr val="FFFFFF"/>
              </a:solidFill>
              <a:latin typeface="Poppins"/>
              <a:ea typeface="Poppins"/>
              <a:cs typeface="Poppins"/>
              <a:sym typeface="Poppin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pic>
        <p:nvPicPr>
          <p:cNvPr id="114" name="Google Shape;114;p22"/>
          <p:cNvPicPr preferRelativeResize="0"/>
          <p:nvPr/>
        </p:nvPicPr>
        <p:blipFill rotWithShape="1">
          <a:blip r:embed="rId3">
            <a:alphaModFix/>
          </a:blip>
          <a:srcRect b="0" l="0" r="0" t="0"/>
          <a:stretch/>
        </p:blipFill>
        <p:spPr>
          <a:xfrm>
            <a:off x="0" y="-16326"/>
            <a:ext cx="9143998" cy="5159820"/>
          </a:xfrm>
          <a:prstGeom prst="rect">
            <a:avLst/>
          </a:prstGeom>
          <a:noFill/>
          <a:ln>
            <a:noFill/>
          </a:ln>
        </p:spPr>
      </p:pic>
      <p:sp>
        <p:nvSpPr>
          <p:cNvPr id="115" name="Google Shape;115;p22"/>
          <p:cNvSpPr txBox="1"/>
          <p:nvPr/>
        </p:nvSpPr>
        <p:spPr>
          <a:xfrm>
            <a:off x="1922150" y="2287650"/>
            <a:ext cx="5481600" cy="5682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2800"/>
              <a:buFont typeface="Arial"/>
              <a:buNone/>
            </a:pPr>
            <a:r>
              <a:rPr lang="en" sz="2800">
                <a:solidFill>
                  <a:schemeClr val="lt1"/>
                </a:solidFill>
                <a:latin typeface="Poppins"/>
                <a:ea typeface="Poppins"/>
                <a:cs typeface="Poppins"/>
                <a:sym typeface="Poppins"/>
              </a:rPr>
              <a:t>The Dichotomy of Control &amp; The Circle of Influence</a:t>
            </a:r>
            <a:endParaRPr b="0" i="0" sz="3700" u="none" cap="none" strike="noStrike">
              <a:solidFill>
                <a:schemeClr val="lt1"/>
              </a:solidFill>
              <a:latin typeface="Poppins"/>
              <a:ea typeface="Poppins"/>
              <a:cs typeface="Poppins"/>
              <a:sym typeface="Poppins"/>
            </a:endParaRPr>
          </a:p>
        </p:txBody>
      </p:sp>
      <p:sp>
        <p:nvSpPr>
          <p:cNvPr id="116" name="Google Shape;116;p22"/>
          <p:cNvSpPr txBox="1"/>
          <p:nvPr/>
        </p:nvSpPr>
        <p:spPr>
          <a:xfrm>
            <a:off x="2586300" y="4556125"/>
            <a:ext cx="3971400" cy="291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900" u="none" cap="none" strike="noStrike">
                <a:solidFill>
                  <a:srgbClr val="FFFFFF"/>
                </a:solidFill>
                <a:latin typeface="Poppins"/>
                <a:ea typeface="Poppins"/>
                <a:cs typeface="Poppins"/>
                <a:sym typeface="Poppins"/>
              </a:rPr>
              <a:t>IRONHACK 2023. ALL RIGHTS RESERVED.</a:t>
            </a:r>
            <a:endParaRPr b="0" i="0" sz="900" u="none" cap="none" strike="noStrike">
              <a:solidFill>
                <a:srgbClr val="FFFFFF"/>
              </a:solidFill>
              <a:latin typeface="Poppins"/>
              <a:ea typeface="Poppins"/>
              <a:cs typeface="Poppins"/>
              <a:sym typeface="Poppins"/>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